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7" r:id="rId3"/>
    <p:sldId id="258" r:id="rId4"/>
    <p:sldId id="260" r:id="rId5"/>
    <p:sldId id="277" r:id="rId6"/>
    <p:sldId id="279" r:id="rId7"/>
    <p:sldId id="281" r:id="rId8"/>
    <p:sldId id="280" r:id="rId9"/>
    <p:sldId id="278" r:id="rId10"/>
    <p:sldId id="282" r:id="rId11"/>
    <p:sldId id="283" r:id="rId12"/>
    <p:sldId id="284" r:id="rId13"/>
    <p:sldId id="285" r:id="rId14"/>
    <p:sldId id="286" r:id="rId15"/>
    <p:sldId id="288" r:id="rId16"/>
    <p:sldId id="289" r:id="rId17"/>
    <p:sldId id="287" r:id="rId18"/>
    <p:sldId id="291" r:id="rId19"/>
    <p:sldId id="295" r:id="rId20"/>
    <p:sldId id="293" r:id="rId21"/>
    <p:sldId id="276" r:id="rId22"/>
    <p:sldId id="275"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2141"/>
  </p:normalViewPr>
  <p:slideViewPr>
    <p:cSldViewPr snapToGrid="0" snapToObjects="1">
      <p:cViewPr>
        <p:scale>
          <a:sx n="112" d="100"/>
          <a:sy n="112" d="100"/>
        </p:scale>
        <p:origin x="576" y="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7B9903-320A-544F-941B-41CB7775F1B9}" type="datetimeFigureOut">
              <a:rPr kumimoji="1" lang="zh-CN" altLang="en-US" smtClean="0"/>
              <a:t>2020/2/11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7B7100-C3D8-4E4F-A278-43DF0C14D6E4}" type="slidenum">
              <a:rPr kumimoji="1" lang="zh-CN" altLang="en-US" smtClean="0"/>
              <a:t>‹#›</a:t>
            </a:fld>
            <a:endParaRPr kumimoji="1" lang="zh-CN" altLang="en-US"/>
          </a:p>
        </p:txBody>
      </p:sp>
    </p:spTree>
    <p:extLst>
      <p:ext uri="{BB962C8B-B14F-4D97-AF65-F5344CB8AC3E}">
        <p14:creationId xmlns:p14="http://schemas.microsoft.com/office/powerpoint/2010/main" val="37524416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Visualizing intensification and negation. Each vertical bar shows the value of one dimension in the final sentence/phrase representation after compositions. </a:t>
            </a:r>
            <a:r>
              <a:rPr lang="en" altLang="zh-CN" sz="1200" kern="1200" dirty="0" err="1">
                <a:solidFill>
                  <a:schemeClr val="tx1"/>
                </a:solidFill>
                <a:effectLst/>
                <a:latin typeface="+mn-lt"/>
                <a:ea typeface="+mn-ea"/>
                <a:cs typeface="+mn-cs"/>
              </a:rPr>
              <a:t>Em</a:t>
            </a:r>
            <a:r>
              <a:rPr lang="en" altLang="zh-CN" sz="1200" kern="1200" dirty="0">
                <a:solidFill>
                  <a:schemeClr val="tx1"/>
                </a:solidFill>
                <a:effectLst/>
                <a:latin typeface="+mn-lt"/>
                <a:ea typeface="+mn-ea"/>
                <a:cs typeface="+mn-cs"/>
              </a:rPr>
              <a:t>- beddings for phrases or sentences are attained by composing word representations from the pretrained model. </a:t>
            </a:r>
            <a:endParaRPr lang="en" altLang="zh-CN" dirty="0"/>
          </a:p>
          <a:p>
            <a:endParaRPr kumimoji="1" lang="zh-CN" altLang="en-US" dirty="0"/>
          </a:p>
        </p:txBody>
      </p:sp>
      <p:sp>
        <p:nvSpPr>
          <p:cNvPr id="4" name="灯片编号占位符 3"/>
          <p:cNvSpPr>
            <a:spLocks noGrp="1"/>
          </p:cNvSpPr>
          <p:nvPr>
            <p:ph type="sldNum" sz="quarter" idx="5"/>
          </p:nvPr>
        </p:nvSpPr>
        <p:spPr/>
        <p:txBody>
          <a:bodyPr/>
          <a:lstStyle/>
          <a:p>
            <a:fld id="{157B7100-C3D8-4E4F-A278-43DF0C14D6E4}" type="slidenum">
              <a:rPr kumimoji="1" lang="zh-CN" altLang="en-US" smtClean="0"/>
              <a:t>5</a:t>
            </a:fld>
            <a:endParaRPr kumimoji="1" lang="zh-CN" altLang="en-US"/>
          </a:p>
        </p:txBody>
      </p:sp>
    </p:spTree>
    <p:extLst>
      <p:ext uri="{BB962C8B-B14F-4D97-AF65-F5344CB8AC3E}">
        <p14:creationId xmlns:p14="http://schemas.microsoft.com/office/powerpoint/2010/main" val="6534499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Visualizing intensification and negation. Each vertical bar shows the value of one dimension in the final sentence/phrase representation after compositions. </a:t>
            </a:r>
            <a:r>
              <a:rPr lang="en" altLang="zh-CN" sz="1200" kern="1200" dirty="0" err="1">
                <a:solidFill>
                  <a:schemeClr val="tx1"/>
                </a:solidFill>
                <a:effectLst/>
                <a:latin typeface="+mn-lt"/>
                <a:ea typeface="+mn-ea"/>
                <a:cs typeface="+mn-cs"/>
              </a:rPr>
              <a:t>Em</a:t>
            </a:r>
            <a:r>
              <a:rPr lang="en" altLang="zh-CN" sz="1200" kern="1200" dirty="0">
                <a:solidFill>
                  <a:schemeClr val="tx1"/>
                </a:solidFill>
                <a:effectLst/>
                <a:latin typeface="+mn-lt"/>
                <a:ea typeface="+mn-ea"/>
                <a:cs typeface="+mn-cs"/>
              </a:rPr>
              <a:t>- beddings for phrases or sentences are attained by composing word representations from the pretrained model. </a:t>
            </a:r>
            <a:endParaRPr lang="en" altLang="zh-CN" dirty="0"/>
          </a:p>
          <a:p>
            <a:endParaRPr kumimoji="1" lang="zh-CN" altLang="en-US" dirty="0"/>
          </a:p>
        </p:txBody>
      </p:sp>
      <p:sp>
        <p:nvSpPr>
          <p:cNvPr id="4" name="灯片编号占位符 3"/>
          <p:cNvSpPr>
            <a:spLocks noGrp="1"/>
          </p:cNvSpPr>
          <p:nvPr>
            <p:ph type="sldNum" sz="quarter" idx="5"/>
          </p:nvPr>
        </p:nvSpPr>
        <p:spPr/>
        <p:txBody>
          <a:bodyPr/>
          <a:lstStyle/>
          <a:p>
            <a:fld id="{157B7100-C3D8-4E4F-A278-43DF0C14D6E4}" type="slidenum">
              <a:rPr kumimoji="1" lang="zh-CN" altLang="en-US" smtClean="0"/>
              <a:t>6</a:t>
            </a:fld>
            <a:endParaRPr kumimoji="1" lang="zh-CN" altLang="en-US"/>
          </a:p>
        </p:txBody>
      </p:sp>
    </p:spTree>
    <p:extLst>
      <p:ext uri="{BB962C8B-B14F-4D97-AF65-F5344CB8AC3E}">
        <p14:creationId xmlns:p14="http://schemas.microsoft.com/office/powerpoint/2010/main" val="2896158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t-SNE Visualization on latent representations for modifications and negations. </a:t>
            </a:r>
            <a:endParaRPr lang="en" altLang="zh-CN" dirty="0"/>
          </a:p>
          <a:p>
            <a:endParaRPr kumimoji="1" lang="zh-CN" altLang="en-US" dirty="0"/>
          </a:p>
        </p:txBody>
      </p:sp>
      <p:sp>
        <p:nvSpPr>
          <p:cNvPr id="4" name="灯片编号占位符 3"/>
          <p:cNvSpPr>
            <a:spLocks noGrp="1"/>
          </p:cNvSpPr>
          <p:nvPr>
            <p:ph type="sldNum" sz="quarter" idx="5"/>
          </p:nvPr>
        </p:nvSpPr>
        <p:spPr/>
        <p:txBody>
          <a:bodyPr/>
          <a:lstStyle/>
          <a:p>
            <a:fld id="{157B7100-C3D8-4E4F-A278-43DF0C14D6E4}" type="slidenum">
              <a:rPr kumimoji="1" lang="zh-CN" altLang="en-US" smtClean="0"/>
              <a:t>7</a:t>
            </a:fld>
            <a:endParaRPr kumimoji="1" lang="zh-CN" altLang="en-US"/>
          </a:p>
        </p:txBody>
      </p:sp>
    </p:spTree>
    <p:extLst>
      <p:ext uri="{BB962C8B-B14F-4D97-AF65-F5344CB8AC3E}">
        <p14:creationId xmlns:p14="http://schemas.microsoft.com/office/powerpoint/2010/main" val="3406196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7B7100-C3D8-4E4F-A278-43DF0C14D6E4}" type="slidenum">
              <a:rPr kumimoji="1" lang="zh-CN" altLang="en-US" smtClean="0"/>
              <a:t>8</a:t>
            </a:fld>
            <a:endParaRPr kumimoji="1" lang="zh-CN" altLang="en-US"/>
          </a:p>
        </p:txBody>
      </p:sp>
    </p:spTree>
    <p:extLst>
      <p:ext uri="{BB962C8B-B14F-4D97-AF65-F5344CB8AC3E}">
        <p14:creationId xmlns:p14="http://schemas.microsoft.com/office/powerpoint/2010/main" val="37851275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57B7100-C3D8-4E4F-A278-43DF0C14D6E4}" type="slidenum">
              <a:rPr kumimoji="1" lang="zh-CN" altLang="en-US" smtClean="0"/>
              <a:t>16</a:t>
            </a:fld>
            <a:endParaRPr kumimoji="1" lang="zh-CN" altLang="en-US"/>
          </a:p>
        </p:txBody>
      </p:sp>
    </p:spTree>
    <p:extLst>
      <p:ext uri="{BB962C8B-B14F-4D97-AF65-F5344CB8AC3E}">
        <p14:creationId xmlns:p14="http://schemas.microsoft.com/office/powerpoint/2010/main" val="3128018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440AD4-3E04-9F4D-8E3A-D2184614F276}"/>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EDE543C2-C2CF-4C43-9D7F-8AF60C62B2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0BC81E0F-CC92-604F-A5A3-E6AEDA04151E}"/>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5" name="页脚占位符 4">
            <a:extLst>
              <a:ext uri="{FF2B5EF4-FFF2-40B4-BE49-F238E27FC236}">
                <a16:creationId xmlns:a16="http://schemas.microsoft.com/office/drawing/2014/main" id="{7CF97F90-DA67-AC4B-8C78-E5F7423773CA}"/>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6246C1B-21BF-9A46-A1A5-E95CCA06EE15}"/>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3313168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66DC01-BCF5-834F-A76C-2B319FE21660}"/>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94A56A99-D359-1E40-9B06-61FC188002A1}"/>
              </a:ext>
            </a:extLst>
          </p:cNvPr>
          <p:cNvSpPr>
            <a:spLocks noGrp="1"/>
          </p:cNvSpPr>
          <p:nvPr>
            <p:ph type="body" orient="vert" idx="1"/>
          </p:nvPr>
        </p:nvSpPr>
        <p:spPr/>
        <p:txBody>
          <a:bodyPr vert="eaVert"/>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CA9D5949-BBF8-6A49-88B4-C5B1F487FA85}"/>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5" name="页脚占位符 4">
            <a:extLst>
              <a:ext uri="{FF2B5EF4-FFF2-40B4-BE49-F238E27FC236}">
                <a16:creationId xmlns:a16="http://schemas.microsoft.com/office/drawing/2014/main" id="{2790C677-9EEE-EC46-BA90-56FA73BF981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944FBA86-AC1F-2C43-B25F-4110C84E0715}"/>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1744963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ABA07F6-9EDB-9C4A-9A96-CDBC995E1048}"/>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169408E9-5CB2-C544-B911-22A378F7E9DC}"/>
              </a:ext>
            </a:extLst>
          </p:cNvPr>
          <p:cNvSpPr>
            <a:spLocks noGrp="1"/>
          </p:cNvSpPr>
          <p:nvPr>
            <p:ph type="body" orient="vert" idx="1"/>
          </p:nvPr>
        </p:nvSpPr>
        <p:spPr>
          <a:xfrm>
            <a:off x="838200" y="365125"/>
            <a:ext cx="7734300" cy="5811838"/>
          </a:xfrm>
        </p:spPr>
        <p:txBody>
          <a:bodyPr vert="eaVert"/>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3C540C34-2B27-584C-A911-8ED2B80645F1}"/>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5" name="页脚占位符 4">
            <a:extLst>
              <a:ext uri="{FF2B5EF4-FFF2-40B4-BE49-F238E27FC236}">
                <a16:creationId xmlns:a16="http://schemas.microsoft.com/office/drawing/2014/main" id="{999B5C9D-B714-E444-9ACF-A8DB51758C2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B91B5EF0-C41E-5541-B12E-F1FDC6C5EFA8}"/>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2219111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0812C8-6E5B-8B47-831B-76A54FA2403B}"/>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6897FAF4-A39D-E740-9B24-A4F7DCA38A6A}"/>
              </a:ext>
            </a:extLst>
          </p:cNvPr>
          <p:cNvSpPr>
            <a:spLocks noGrp="1"/>
          </p:cNvSpPr>
          <p:nvPr>
            <p:ph idx="1"/>
          </p:nvPr>
        </p:nvSpPr>
        <p:spPr/>
        <p:txBody>
          <a:body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253CE25D-EA0C-FE41-8265-67C1A5274D2E}"/>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5" name="页脚占位符 4">
            <a:extLst>
              <a:ext uri="{FF2B5EF4-FFF2-40B4-BE49-F238E27FC236}">
                <a16:creationId xmlns:a16="http://schemas.microsoft.com/office/drawing/2014/main" id="{E113F80F-FE20-F046-AA1D-C6CFC3A994C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BE0CF275-9CD9-A94F-B898-A1AB727949D9}"/>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895430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2739C6-FB2C-AC4F-A738-5459A2A61F7F}"/>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EDE2DAB6-4AE3-C64E-843B-A50B4BA269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A3768C78-E575-0E45-AA4E-7D809F91CE7C}"/>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5" name="页脚占位符 4">
            <a:extLst>
              <a:ext uri="{FF2B5EF4-FFF2-40B4-BE49-F238E27FC236}">
                <a16:creationId xmlns:a16="http://schemas.microsoft.com/office/drawing/2014/main" id="{F4005C40-C075-6145-8F82-F3F46F5DF45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6A40359-AC74-1D41-85A0-90DD174FBD63}"/>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1194896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1E026E-90D5-354E-B218-5EDB80BE433F}"/>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04168492-A55C-724F-A53C-D242317D94A3}"/>
              </a:ext>
            </a:extLst>
          </p:cNvPr>
          <p:cNvSpPr>
            <a:spLocks noGrp="1"/>
          </p:cNvSpPr>
          <p:nvPr>
            <p:ph sz="half" idx="1"/>
          </p:nvPr>
        </p:nvSpPr>
        <p:spPr>
          <a:xfrm>
            <a:off x="838200" y="1825625"/>
            <a:ext cx="5181600" cy="4351338"/>
          </a:xfrm>
        </p:spPr>
        <p:txBody>
          <a:bodyPr/>
          <a:lstStyle/>
          <a:p>
            <a:r>
              <a:rPr kumimoji="1" lang="zh-CN" altLang="en-US"/>
              <a:t>编辑母版文本样式
第二级
第三级
第四级
第五级</a:t>
            </a:r>
          </a:p>
        </p:txBody>
      </p:sp>
      <p:sp>
        <p:nvSpPr>
          <p:cNvPr id="4" name="内容占位符 3">
            <a:extLst>
              <a:ext uri="{FF2B5EF4-FFF2-40B4-BE49-F238E27FC236}">
                <a16:creationId xmlns:a16="http://schemas.microsoft.com/office/drawing/2014/main" id="{7BB9E2EE-920E-EF49-9799-DE94BC1E1512}"/>
              </a:ext>
            </a:extLst>
          </p:cNvPr>
          <p:cNvSpPr>
            <a:spLocks noGrp="1"/>
          </p:cNvSpPr>
          <p:nvPr>
            <p:ph sz="half" idx="2"/>
          </p:nvPr>
        </p:nvSpPr>
        <p:spPr>
          <a:xfrm>
            <a:off x="6172200" y="1825625"/>
            <a:ext cx="5181600" cy="4351338"/>
          </a:xfrm>
        </p:spPr>
        <p:txBody>
          <a:body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B7F393CD-B4C6-A640-9F02-E9EE590E3F71}"/>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6" name="页脚占位符 5">
            <a:extLst>
              <a:ext uri="{FF2B5EF4-FFF2-40B4-BE49-F238E27FC236}">
                <a16:creationId xmlns:a16="http://schemas.microsoft.com/office/drawing/2014/main" id="{63CEE350-D81F-C04C-893F-84BB75296243}"/>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CC8F5EC9-660D-4E4E-828A-6FC7146ACCEE}"/>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948528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246C17-6804-484E-8D29-0417B05EA2A3}"/>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A13FB0BE-CD5C-BD4B-94D2-D4AA218FBE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编辑母版文本样式
第二级
第三级
第四级
第五级</a:t>
            </a:r>
          </a:p>
        </p:txBody>
      </p:sp>
      <p:sp>
        <p:nvSpPr>
          <p:cNvPr id="4" name="内容占位符 3">
            <a:extLst>
              <a:ext uri="{FF2B5EF4-FFF2-40B4-BE49-F238E27FC236}">
                <a16:creationId xmlns:a16="http://schemas.microsoft.com/office/drawing/2014/main" id="{38FADD3A-B58B-AF4F-9B89-1B40132297C5}"/>
              </a:ext>
            </a:extLst>
          </p:cNvPr>
          <p:cNvSpPr>
            <a:spLocks noGrp="1"/>
          </p:cNvSpPr>
          <p:nvPr>
            <p:ph sz="half" idx="2"/>
          </p:nvPr>
        </p:nvSpPr>
        <p:spPr>
          <a:xfrm>
            <a:off x="839788" y="2505075"/>
            <a:ext cx="5157787" cy="3684588"/>
          </a:xfrm>
        </p:spPr>
        <p:txBody>
          <a:bodyPr/>
          <a:lstStyle/>
          <a:p>
            <a:r>
              <a:rPr kumimoji="1" lang="zh-CN" altLang="en-US"/>
              <a:t>编辑母版文本样式
第二级
第三级
第四级
第五级</a:t>
            </a:r>
          </a:p>
        </p:txBody>
      </p:sp>
      <p:sp>
        <p:nvSpPr>
          <p:cNvPr id="5" name="文本占位符 4">
            <a:extLst>
              <a:ext uri="{FF2B5EF4-FFF2-40B4-BE49-F238E27FC236}">
                <a16:creationId xmlns:a16="http://schemas.microsoft.com/office/drawing/2014/main" id="{58381F67-1373-DA41-929D-6E3EAAAF92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编辑母版文本样式
第二级
第三级
第四级
第五级</a:t>
            </a:r>
          </a:p>
        </p:txBody>
      </p:sp>
      <p:sp>
        <p:nvSpPr>
          <p:cNvPr id="6" name="内容占位符 5">
            <a:extLst>
              <a:ext uri="{FF2B5EF4-FFF2-40B4-BE49-F238E27FC236}">
                <a16:creationId xmlns:a16="http://schemas.microsoft.com/office/drawing/2014/main" id="{D41068B7-1AB5-5B46-AE55-F8D3F5A67A1B}"/>
              </a:ext>
            </a:extLst>
          </p:cNvPr>
          <p:cNvSpPr>
            <a:spLocks noGrp="1"/>
          </p:cNvSpPr>
          <p:nvPr>
            <p:ph sz="quarter" idx="4"/>
          </p:nvPr>
        </p:nvSpPr>
        <p:spPr>
          <a:xfrm>
            <a:off x="6172200" y="2505075"/>
            <a:ext cx="5183188" cy="3684588"/>
          </a:xfrm>
        </p:spPr>
        <p:txBody>
          <a:bodyPr/>
          <a:lstStyle/>
          <a:p>
            <a:r>
              <a:rPr kumimoji="1" lang="zh-CN" altLang="en-US"/>
              <a:t>编辑母版文本样式
第二级
第三级
第四级
第五级</a:t>
            </a:r>
          </a:p>
        </p:txBody>
      </p:sp>
      <p:sp>
        <p:nvSpPr>
          <p:cNvPr id="7" name="日期占位符 6">
            <a:extLst>
              <a:ext uri="{FF2B5EF4-FFF2-40B4-BE49-F238E27FC236}">
                <a16:creationId xmlns:a16="http://schemas.microsoft.com/office/drawing/2014/main" id="{52A84D03-0548-554B-851A-23B5B03844D6}"/>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8" name="页脚占位符 7">
            <a:extLst>
              <a:ext uri="{FF2B5EF4-FFF2-40B4-BE49-F238E27FC236}">
                <a16:creationId xmlns:a16="http://schemas.microsoft.com/office/drawing/2014/main" id="{28AA574C-9D56-9D4E-BD76-F1DF415CED28}"/>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77726CA0-451D-964D-9454-76D69A6B1762}"/>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3198907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A8CA42-C620-0848-B4B9-5A2FC7077A8F}"/>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AE9074EB-8B20-1547-A98F-1B412958A999}"/>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4" name="页脚占位符 3">
            <a:extLst>
              <a:ext uri="{FF2B5EF4-FFF2-40B4-BE49-F238E27FC236}">
                <a16:creationId xmlns:a16="http://schemas.microsoft.com/office/drawing/2014/main" id="{A47DE607-59D0-2E42-A699-EE75895458F2}"/>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9B2B3822-2608-FE4D-8F6E-A10843F1D09A}"/>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560875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2CF6D80-2311-FC4C-8B91-EA83AB52113A}"/>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3" name="页脚占位符 2">
            <a:extLst>
              <a:ext uri="{FF2B5EF4-FFF2-40B4-BE49-F238E27FC236}">
                <a16:creationId xmlns:a16="http://schemas.microsoft.com/office/drawing/2014/main" id="{47A2CE13-8769-544C-B3F5-2F95757AD879}"/>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5892276B-CA06-AC43-A76B-35BC3FC65DB9}"/>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3206507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41AC22-8A99-6140-8F0E-C20EF9B53AFE}"/>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8BA7B9BF-F6C1-1C46-B618-1D3BD362B1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kumimoji="1" lang="zh-CN" altLang="en-US"/>
              <a:t>编辑母版文本样式
第二级
第三级
第四级
第五级</a:t>
            </a:r>
          </a:p>
        </p:txBody>
      </p:sp>
      <p:sp>
        <p:nvSpPr>
          <p:cNvPr id="4" name="文本占位符 3">
            <a:extLst>
              <a:ext uri="{FF2B5EF4-FFF2-40B4-BE49-F238E27FC236}">
                <a16:creationId xmlns:a16="http://schemas.microsoft.com/office/drawing/2014/main" id="{5F8EC734-86A3-254A-844F-1ACC6CFB28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F11332FC-1C62-2541-82DD-9232318769A2}"/>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6" name="页脚占位符 5">
            <a:extLst>
              <a:ext uri="{FF2B5EF4-FFF2-40B4-BE49-F238E27FC236}">
                <a16:creationId xmlns:a16="http://schemas.microsoft.com/office/drawing/2014/main" id="{37DAB7B3-B1B8-7F4F-9F24-80B3CB82B60D}"/>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A96E04BF-2708-E44E-AC22-0281017C36E7}"/>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2550295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85798-58C1-E845-A2EA-4E31C34EE30D}"/>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98E89824-DC07-E44F-BFB8-BA7C85D19F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D951B9A2-0C75-B940-8CE8-CAF0A58814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BCF95C18-E4FF-EE4E-8690-18436F39A132}"/>
              </a:ext>
            </a:extLst>
          </p:cNvPr>
          <p:cNvSpPr>
            <a:spLocks noGrp="1"/>
          </p:cNvSpPr>
          <p:nvPr>
            <p:ph type="dt" sz="half" idx="10"/>
          </p:nvPr>
        </p:nvSpPr>
        <p:spPr/>
        <p:txBody>
          <a:bodyPr/>
          <a:lstStyle/>
          <a:p>
            <a:fld id="{BE367728-A8EE-F84B-BA61-906A8DB2262D}" type="datetimeFigureOut">
              <a:rPr kumimoji="1" lang="zh-CN" altLang="en-US" smtClean="0"/>
              <a:t>2020/2/11</a:t>
            </a:fld>
            <a:endParaRPr kumimoji="1" lang="zh-CN" altLang="en-US"/>
          </a:p>
        </p:txBody>
      </p:sp>
      <p:sp>
        <p:nvSpPr>
          <p:cNvPr id="6" name="页脚占位符 5">
            <a:extLst>
              <a:ext uri="{FF2B5EF4-FFF2-40B4-BE49-F238E27FC236}">
                <a16:creationId xmlns:a16="http://schemas.microsoft.com/office/drawing/2014/main" id="{668303E9-4DEE-1344-98D5-136A96FFBBA8}"/>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2435F27D-0849-A34D-8252-5A87ABE6CF6C}"/>
              </a:ext>
            </a:extLst>
          </p:cNvPr>
          <p:cNvSpPr>
            <a:spLocks noGrp="1"/>
          </p:cNvSpPr>
          <p:nvPr>
            <p:ph type="sldNum" sz="quarter" idx="12"/>
          </p:nvPr>
        </p:nvSpPr>
        <p:spPr/>
        <p:txBody>
          <a:body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3832123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557BE30-E390-E244-968B-CE5AB61AB1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DC29AABA-B046-2640-AB5C-9D41D9D020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EA731CAC-3946-F040-8FD8-DFD60E94FC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367728-A8EE-F84B-BA61-906A8DB2262D}" type="datetimeFigureOut">
              <a:rPr kumimoji="1" lang="zh-CN" altLang="en-US" smtClean="0"/>
              <a:t>2020/2/11</a:t>
            </a:fld>
            <a:endParaRPr kumimoji="1" lang="zh-CN" altLang="en-US"/>
          </a:p>
        </p:txBody>
      </p:sp>
      <p:sp>
        <p:nvSpPr>
          <p:cNvPr id="5" name="页脚占位符 4">
            <a:extLst>
              <a:ext uri="{FF2B5EF4-FFF2-40B4-BE49-F238E27FC236}">
                <a16:creationId xmlns:a16="http://schemas.microsoft.com/office/drawing/2014/main" id="{5E090892-9B93-0B47-A2CA-5554E62819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A3640B7F-441A-0A4E-8BA9-6A9D30D803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A2B857-481E-144A-AD8D-863D9170A80A}" type="slidenum">
              <a:rPr kumimoji="1" lang="zh-CN" altLang="en-US" smtClean="0"/>
              <a:t>‹#›</a:t>
            </a:fld>
            <a:endParaRPr kumimoji="1" lang="zh-CN" altLang="en-US"/>
          </a:p>
        </p:txBody>
      </p:sp>
    </p:spTree>
    <p:extLst>
      <p:ext uri="{BB962C8B-B14F-4D97-AF65-F5344CB8AC3E}">
        <p14:creationId xmlns:p14="http://schemas.microsoft.com/office/powerpoint/2010/main" val="24572561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8CBFDF-3A37-1F41-8BAC-C856F49ECF60}"/>
              </a:ext>
            </a:extLst>
          </p:cNvPr>
          <p:cNvSpPr>
            <a:spLocks noGrp="1"/>
          </p:cNvSpPr>
          <p:nvPr>
            <p:ph type="ctrTitle"/>
          </p:nvPr>
        </p:nvSpPr>
        <p:spPr/>
        <p:txBody>
          <a:bodyPr/>
          <a:lstStyle/>
          <a:p>
            <a:endParaRPr kumimoji="1" lang="zh-CN" altLang="en-US"/>
          </a:p>
        </p:txBody>
      </p:sp>
      <p:sp>
        <p:nvSpPr>
          <p:cNvPr id="3" name="副标题 2">
            <a:extLst>
              <a:ext uri="{FF2B5EF4-FFF2-40B4-BE49-F238E27FC236}">
                <a16:creationId xmlns:a16="http://schemas.microsoft.com/office/drawing/2014/main" id="{B79444B3-B717-4D44-8707-9C7F010E9FA7}"/>
              </a:ext>
            </a:extLst>
          </p:cNvPr>
          <p:cNvSpPr>
            <a:spLocks noGrp="1"/>
          </p:cNvSpPr>
          <p:nvPr>
            <p:ph type="subTitle" idx="1"/>
          </p:nvPr>
        </p:nvSpPr>
        <p:spPr>
          <a:xfrm>
            <a:off x="1923393" y="4665663"/>
            <a:ext cx="8345214" cy="726144"/>
          </a:xfrm>
        </p:spPr>
        <p:txBody>
          <a:bodyPr/>
          <a:lstStyle/>
          <a:p>
            <a:r>
              <a:rPr kumimoji="1" lang="en-US" altLang="zh-CN" dirty="0"/>
              <a:t>Presented</a:t>
            </a:r>
            <a:r>
              <a:rPr kumimoji="1" lang="zh-CN" altLang="en-US" dirty="0"/>
              <a:t> </a:t>
            </a:r>
            <a:r>
              <a:rPr kumimoji="1" lang="en-US" altLang="zh-CN" dirty="0"/>
              <a:t>by</a:t>
            </a:r>
            <a:r>
              <a:rPr kumimoji="1" lang="zh-CN" altLang="en-US" dirty="0"/>
              <a:t> </a:t>
            </a:r>
            <a:r>
              <a:rPr kumimoji="1" lang="en-US" altLang="zh-CN" dirty="0"/>
              <a:t>Shuang</a:t>
            </a:r>
            <a:r>
              <a:rPr kumimoji="1" lang="zh-CN" altLang="en-US" dirty="0"/>
              <a:t> </a:t>
            </a:r>
            <a:r>
              <a:rPr kumimoji="1" lang="en-US" altLang="zh-CN" dirty="0"/>
              <a:t>Guo</a:t>
            </a:r>
            <a:endParaRPr kumimoji="1" lang="zh-CN" altLang="en-US" dirty="0"/>
          </a:p>
        </p:txBody>
      </p:sp>
      <p:pic>
        <p:nvPicPr>
          <p:cNvPr id="5" name="图片 4">
            <a:extLst>
              <a:ext uri="{FF2B5EF4-FFF2-40B4-BE49-F238E27FC236}">
                <a16:creationId xmlns:a16="http://schemas.microsoft.com/office/drawing/2014/main" id="{D70E68C8-22E1-1B4E-BCB3-8749F708AAB3}"/>
              </a:ext>
            </a:extLst>
          </p:cNvPr>
          <p:cNvPicPr>
            <a:picLocks noChangeAspect="1"/>
          </p:cNvPicPr>
          <p:nvPr/>
        </p:nvPicPr>
        <p:blipFill>
          <a:blip r:embed="rId2"/>
          <a:stretch>
            <a:fillRect/>
          </a:stretch>
        </p:blipFill>
        <p:spPr>
          <a:xfrm>
            <a:off x="0" y="657494"/>
            <a:ext cx="12192000" cy="3851372"/>
          </a:xfrm>
          <a:prstGeom prst="rect">
            <a:avLst/>
          </a:prstGeom>
        </p:spPr>
      </p:pic>
    </p:spTree>
    <p:extLst>
      <p:ext uri="{BB962C8B-B14F-4D97-AF65-F5344CB8AC3E}">
        <p14:creationId xmlns:p14="http://schemas.microsoft.com/office/powerpoint/2010/main" val="3834440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lstStyle/>
          <a:p>
            <a:r>
              <a:rPr lang="en" altLang="zh-CN" dirty="0"/>
              <a:t>Representation</a:t>
            </a:r>
            <a:r>
              <a:rPr lang="zh-CN" altLang="en-US" dirty="0"/>
              <a:t> </a:t>
            </a:r>
            <a:r>
              <a:rPr lang="en-US" altLang="zh-CN" dirty="0"/>
              <a:t>Plotting:</a:t>
            </a:r>
            <a:r>
              <a:rPr lang="zh-CN" altLang="en-US" dirty="0"/>
              <a:t> </a:t>
            </a:r>
            <a:r>
              <a:rPr lang="en" altLang="zh-CN" dirty="0"/>
              <a:t>Concessive</a:t>
            </a:r>
            <a:r>
              <a:rPr lang="zh-CN" altLang="en-US" dirty="0"/>
              <a:t> </a:t>
            </a:r>
            <a:r>
              <a:rPr lang="en-US" altLang="zh-CN" dirty="0"/>
              <a:t>Clause</a:t>
            </a:r>
            <a:endParaRPr kumimoji="1" lang="zh-CN" altLang="en-US" dirty="0"/>
          </a:p>
        </p:txBody>
      </p:sp>
      <p:sp>
        <p:nvSpPr>
          <p:cNvPr id="6" name="内容占位符 5">
            <a:extLst>
              <a:ext uri="{FF2B5EF4-FFF2-40B4-BE49-F238E27FC236}">
                <a16:creationId xmlns:a16="http://schemas.microsoft.com/office/drawing/2014/main" id="{28C7DB2B-5B74-894A-87F9-2F957CDFCDDA}"/>
              </a:ext>
            </a:extLst>
          </p:cNvPr>
          <p:cNvSpPr>
            <a:spLocks noGrp="1"/>
          </p:cNvSpPr>
          <p:nvPr>
            <p:ph idx="1"/>
          </p:nvPr>
        </p:nvSpPr>
        <p:spPr/>
        <p:txBody>
          <a:bodyPr/>
          <a:lstStyle/>
          <a:p>
            <a:r>
              <a:rPr lang="en" altLang="zh-CN" dirty="0"/>
              <a:t>T</a:t>
            </a:r>
            <a:r>
              <a:rPr lang="en-US" altLang="zh-CN" dirty="0"/>
              <a:t>he</a:t>
            </a:r>
            <a:r>
              <a:rPr lang="zh-CN" altLang="en-US" dirty="0"/>
              <a:t> </a:t>
            </a:r>
            <a:r>
              <a:rPr lang="en" altLang="zh-CN" dirty="0"/>
              <a:t>difference between the two sentences is diluted when the final words (“</a:t>
            </a:r>
            <a:r>
              <a:rPr lang="en" altLang="zh-CN" dirty="0" err="1"/>
              <a:t>i</a:t>
            </a:r>
            <a:r>
              <a:rPr lang="en-US" altLang="zh-CN" dirty="0"/>
              <a:t>n</a:t>
            </a:r>
            <a:r>
              <a:rPr lang="en" altLang="zh-CN" dirty="0" err="1"/>
              <a:t>teresting</a:t>
            </a:r>
            <a:r>
              <a:rPr lang="en" altLang="zh-CN" dirty="0"/>
              <a:t>” and “boring”) appear. </a:t>
            </a:r>
          </a:p>
          <a:p>
            <a:r>
              <a:rPr lang="en-US" altLang="zh-CN" dirty="0"/>
              <a:t>This</a:t>
            </a:r>
            <a:r>
              <a:rPr lang="zh-CN" altLang="en-US" dirty="0"/>
              <a:t> </a:t>
            </a:r>
            <a:r>
              <a:rPr lang="en-US" altLang="zh-CN" dirty="0"/>
              <a:t>implies</a:t>
            </a:r>
            <a:r>
              <a:rPr lang="zh-CN" altLang="en-US" dirty="0"/>
              <a:t> </a:t>
            </a:r>
            <a:r>
              <a:rPr lang="en-US" altLang="zh-CN" dirty="0"/>
              <a:t>the</a:t>
            </a:r>
            <a:r>
              <a:rPr lang="zh-CN" altLang="en-US" dirty="0"/>
              <a:t> </a:t>
            </a:r>
            <a:r>
              <a:rPr lang="en-US" altLang="zh-CN" dirty="0"/>
              <a:t>stronger</a:t>
            </a:r>
            <a:r>
              <a:rPr lang="zh-CN" altLang="en-US" dirty="0"/>
              <a:t> </a:t>
            </a:r>
            <a:r>
              <a:rPr lang="en-US" altLang="zh-CN" dirty="0"/>
              <a:t>one</a:t>
            </a:r>
            <a:r>
              <a:rPr lang="zh-CN" altLang="en-US" dirty="0"/>
              <a:t> </a:t>
            </a:r>
            <a:r>
              <a:rPr lang="en-US" altLang="zh-CN" dirty="0"/>
              <a:t>dominating</a:t>
            </a:r>
            <a:r>
              <a:rPr lang="zh-CN" altLang="en-US" dirty="0"/>
              <a:t> </a:t>
            </a:r>
            <a:r>
              <a:rPr lang="en-US" altLang="zh-CN" dirty="0"/>
              <a:t>the</a:t>
            </a:r>
            <a:r>
              <a:rPr lang="zh-CN" altLang="en-US" dirty="0"/>
              <a:t> </a:t>
            </a:r>
            <a:r>
              <a:rPr lang="en-US" altLang="zh-CN" dirty="0"/>
              <a:t>sentiment</a:t>
            </a:r>
            <a:endParaRPr lang="zh-CN" altLang="en-US" dirty="0"/>
          </a:p>
        </p:txBody>
      </p:sp>
    </p:spTree>
    <p:extLst>
      <p:ext uri="{BB962C8B-B14F-4D97-AF65-F5344CB8AC3E}">
        <p14:creationId xmlns:p14="http://schemas.microsoft.com/office/powerpoint/2010/main" val="4191863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normAutofit/>
          </a:bodyPr>
          <a:lstStyle/>
          <a:p>
            <a:r>
              <a:rPr lang="en" altLang="zh-CN" dirty="0"/>
              <a:t>Representation</a:t>
            </a:r>
            <a:r>
              <a:rPr lang="zh-CN" altLang="en-US" dirty="0"/>
              <a:t> </a:t>
            </a:r>
            <a:r>
              <a:rPr lang="en-US" altLang="zh-CN" dirty="0"/>
              <a:t>Plotting:</a:t>
            </a:r>
            <a:r>
              <a:rPr lang="zh-CN" altLang="en-US" dirty="0"/>
              <a:t> </a:t>
            </a:r>
            <a:r>
              <a:rPr lang="en" altLang="zh-CN" dirty="0"/>
              <a:t>Clause Composition</a:t>
            </a:r>
            <a:endParaRPr kumimoji="1" lang="zh-CN" altLang="en-US" dirty="0"/>
          </a:p>
        </p:txBody>
      </p:sp>
      <p:pic>
        <p:nvPicPr>
          <p:cNvPr id="3" name="图片 2">
            <a:extLst>
              <a:ext uri="{FF2B5EF4-FFF2-40B4-BE49-F238E27FC236}">
                <a16:creationId xmlns:a16="http://schemas.microsoft.com/office/drawing/2014/main" id="{80A6FD1D-29B0-834F-8DA1-408B361C950D}"/>
              </a:ext>
            </a:extLst>
          </p:cNvPr>
          <p:cNvPicPr>
            <a:picLocks noChangeAspect="1"/>
          </p:cNvPicPr>
          <p:nvPr/>
        </p:nvPicPr>
        <p:blipFill>
          <a:blip r:embed="rId2"/>
          <a:stretch>
            <a:fillRect/>
          </a:stretch>
        </p:blipFill>
        <p:spPr>
          <a:xfrm>
            <a:off x="1426845" y="1594646"/>
            <a:ext cx="9338310" cy="5137946"/>
          </a:xfrm>
          <a:prstGeom prst="rect">
            <a:avLst/>
          </a:prstGeom>
        </p:spPr>
      </p:pic>
    </p:spTree>
    <p:extLst>
      <p:ext uri="{BB962C8B-B14F-4D97-AF65-F5344CB8AC3E}">
        <p14:creationId xmlns:p14="http://schemas.microsoft.com/office/powerpoint/2010/main" val="4046717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normAutofit/>
          </a:bodyPr>
          <a:lstStyle/>
          <a:p>
            <a:r>
              <a:rPr lang="en" altLang="zh-CN" dirty="0"/>
              <a:t>Representation</a:t>
            </a:r>
            <a:r>
              <a:rPr lang="zh-CN" altLang="en-US" dirty="0"/>
              <a:t> </a:t>
            </a:r>
            <a:r>
              <a:rPr lang="en-US" altLang="zh-CN" dirty="0"/>
              <a:t>Plotting:</a:t>
            </a:r>
            <a:r>
              <a:rPr lang="zh-CN" altLang="en-US" dirty="0"/>
              <a:t> </a:t>
            </a:r>
            <a:r>
              <a:rPr lang="en" altLang="zh-CN" dirty="0"/>
              <a:t>Clause Composition</a:t>
            </a:r>
            <a:endParaRPr kumimoji="1" lang="zh-CN" altLang="en-US" dirty="0"/>
          </a:p>
        </p:txBody>
      </p:sp>
      <p:sp>
        <p:nvSpPr>
          <p:cNvPr id="6" name="内容占位符 5">
            <a:extLst>
              <a:ext uri="{FF2B5EF4-FFF2-40B4-BE49-F238E27FC236}">
                <a16:creationId xmlns:a16="http://schemas.microsoft.com/office/drawing/2014/main" id="{28C7DB2B-5B74-894A-87F9-2F957CDFCDDA}"/>
              </a:ext>
            </a:extLst>
          </p:cNvPr>
          <p:cNvSpPr>
            <a:spLocks noGrp="1"/>
          </p:cNvSpPr>
          <p:nvPr>
            <p:ph idx="1"/>
          </p:nvPr>
        </p:nvSpPr>
        <p:spPr/>
        <p:txBody>
          <a:bodyPr/>
          <a:lstStyle/>
          <a:p>
            <a:r>
              <a:rPr lang="en" altLang="zh-CN" dirty="0"/>
              <a:t>Representations move closer to the negative sentiment region by adding negative clauses like “although it had bad acting” or “but it is too long” to the end of a simply positive “I like the movie”.</a:t>
            </a:r>
          </a:p>
          <a:p>
            <a:r>
              <a:rPr lang="en" altLang="zh-CN" dirty="0"/>
              <a:t>By contrast, adding a concessive clause to a negative clause does not move toward the positive; “I hate X but ...” is still very negative, not that different than “I hate X”. </a:t>
            </a:r>
          </a:p>
        </p:txBody>
      </p:sp>
    </p:spTree>
    <p:extLst>
      <p:ext uri="{BB962C8B-B14F-4D97-AF65-F5344CB8AC3E}">
        <p14:creationId xmlns:p14="http://schemas.microsoft.com/office/powerpoint/2010/main" val="12754624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normAutofit/>
          </a:bodyPr>
          <a:lstStyle/>
          <a:p>
            <a:r>
              <a:rPr lang="en" altLang="zh-CN" dirty="0"/>
              <a:t>First-Derivative Saliency </a:t>
            </a:r>
          </a:p>
        </p:txBody>
      </p:sp>
      <p:pic>
        <p:nvPicPr>
          <p:cNvPr id="3" name="内容占位符 2">
            <a:extLst>
              <a:ext uri="{FF2B5EF4-FFF2-40B4-BE49-F238E27FC236}">
                <a16:creationId xmlns:a16="http://schemas.microsoft.com/office/drawing/2014/main" id="{9212EFD7-A000-804F-AEB1-D4F3F31E5F5E}"/>
              </a:ext>
            </a:extLst>
          </p:cNvPr>
          <p:cNvPicPr>
            <a:picLocks noGrp="1" noChangeAspect="1"/>
          </p:cNvPicPr>
          <p:nvPr>
            <p:ph idx="1"/>
          </p:nvPr>
        </p:nvPicPr>
        <p:blipFill>
          <a:blip r:embed="rId2"/>
          <a:stretch>
            <a:fillRect/>
          </a:stretch>
        </p:blipFill>
        <p:spPr>
          <a:xfrm>
            <a:off x="4699000" y="1937544"/>
            <a:ext cx="2794000" cy="698500"/>
          </a:xfrm>
          <a:prstGeom prst="rect">
            <a:avLst/>
          </a:prstGeom>
        </p:spPr>
      </p:pic>
      <p:pic>
        <p:nvPicPr>
          <p:cNvPr id="4" name="图片 3">
            <a:extLst>
              <a:ext uri="{FF2B5EF4-FFF2-40B4-BE49-F238E27FC236}">
                <a16:creationId xmlns:a16="http://schemas.microsoft.com/office/drawing/2014/main" id="{07C90958-6314-2B4D-9440-82F24127B881}"/>
              </a:ext>
            </a:extLst>
          </p:cNvPr>
          <p:cNvPicPr>
            <a:picLocks noChangeAspect="1"/>
          </p:cNvPicPr>
          <p:nvPr/>
        </p:nvPicPr>
        <p:blipFill>
          <a:blip r:embed="rId3"/>
          <a:stretch>
            <a:fillRect/>
          </a:stretch>
        </p:blipFill>
        <p:spPr>
          <a:xfrm>
            <a:off x="4908550" y="2997200"/>
            <a:ext cx="2374900" cy="863600"/>
          </a:xfrm>
          <a:prstGeom prst="rect">
            <a:avLst/>
          </a:prstGeom>
        </p:spPr>
      </p:pic>
      <p:pic>
        <p:nvPicPr>
          <p:cNvPr id="5" name="图片 4">
            <a:extLst>
              <a:ext uri="{FF2B5EF4-FFF2-40B4-BE49-F238E27FC236}">
                <a16:creationId xmlns:a16="http://schemas.microsoft.com/office/drawing/2014/main" id="{19C92631-ACBE-4245-B334-397BD87E0CAD}"/>
              </a:ext>
            </a:extLst>
          </p:cNvPr>
          <p:cNvPicPr>
            <a:picLocks noChangeAspect="1"/>
          </p:cNvPicPr>
          <p:nvPr/>
        </p:nvPicPr>
        <p:blipFill>
          <a:blip r:embed="rId4"/>
          <a:stretch>
            <a:fillRect/>
          </a:stretch>
        </p:blipFill>
        <p:spPr>
          <a:xfrm>
            <a:off x="5016137" y="4120773"/>
            <a:ext cx="2159000" cy="787400"/>
          </a:xfrm>
          <a:prstGeom prst="rect">
            <a:avLst/>
          </a:prstGeom>
        </p:spPr>
      </p:pic>
      <p:sp>
        <p:nvSpPr>
          <p:cNvPr id="8" name="文本框 7">
            <a:extLst>
              <a:ext uri="{FF2B5EF4-FFF2-40B4-BE49-F238E27FC236}">
                <a16:creationId xmlns:a16="http://schemas.microsoft.com/office/drawing/2014/main" id="{A1A26B96-B9F7-9348-A5EC-EF42DEC350B7}"/>
              </a:ext>
            </a:extLst>
          </p:cNvPr>
          <p:cNvSpPr txBox="1"/>
          <p:nvPr/>
        </p:nvSpPr>
        <p:spPr>
          <a:xfrm>
            <a:off x="1748790" y="4983480"/>
            <a:ext cx="184731" cy="369332"/>
          </a:xfrm>
          <a:prstGeom prst="rect">
            <a:avLst/>
          </a:prstGeom>
          <a:noFill/>
        </p:spPr>
        <p:txBody>
          <a:bodyPr wrap="none" rtlCol="0">
            <a:spAutoFit/>
          </a:bodyPr>
          <a:lstStyle/>
          <a:p>
            <a:endParaRPr kumimoji="1" lang="zh-CN" altLang="en-US" dirty="0"/>
          </a:p>
        </p:txBody>
      </p:sp>
      <p:sp>
        <p:nvSpPr>
          <p:cNvPr id="12" name="文本框 11">
            <a:extLst>
              <a:ext uri="{FF2B5EF4-FFF2-40B4-BE49-F238E27FC236}">
                <a16:creationId xmlns:a16="http://schemas.microsoft.com/office/drawing/2014/main" id="{3AAA4875-10B2-514E-978A-270841880DCB}"/>
              </a:ext>
            </a:extLst>
          </p:cNvPr>
          <p:cNvSpPr txBox="1"/>
          <p:nvPr/>
        </p:nvSpPr>
        <p:spPr>
          <a:xfrm>
            <a:off x="1167711" y="5168146"/>
            <a:ext cx="9855853" cy="1292662"/>
          </a:xfrm>
          <a:prstGeom prst="rect">
            <a:avLst/>
          </a:prstGeom>
          <a:noFill/>
        </p:spPr>
        <p:txBody>
          <a:bodyPr wrap="square" rtlCol="0">
            <a:spAutoFit/>
          </a:bodyPr>
          <a:lstStyle/>
          <a:p>
            <a:r>
              <a:rPr lang="en" altLang="zh-CN" sz="2000" dirty="0"/>
              <a:t>The magnitude (absolute value) of the derivative indicates the sensitiveness of the final decision to the change in one particular dimension, telling us how much one specific dimension of the word embedding contributes to the final decision. </a:t>
            </a:r>
          </a:p>
          <a:p>
            <a:endParaRPr kumimoji="1" lang="zh-CN" altLang="en-US" dirty="0"/>
          </a:p>
        </p:txBody>
      </p:sp>
    </p:spTree>
    <p:extLst>
      <p:ext uri="{BB962C8B-B14F-4D97-AF65-F5344CB8AC3E}">
        <p14:creationId xmlns:p14="http://schemas.microsoft.com/office/powerpoint/2010/main" val="2240259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normAutofit/>
          </a:bodyPr>
          <a:lstStyle/>
          <a:p>
            <a:r>
              <a:rPr lang="en" altLang="zh-CN" dirty="0"/>
              <a:t>First-Derivative Saliency </a:t>
            </a:r>
          </a:p>
        </p:txBody>
      </p:sp>
      <p:sp>
        <p:nvSpPr>
          <p:cNvPr id="4" name="内容占位符 3">
            <a:extLst>
              <a:ext uri="{FF2B5EF4-FFF2-40B4-BE49-F238E27FC236}">
                <a16:creationId xmlns:a16="http://schemas.microsoft.com/office/drawing/2014/main" id="{64C52A9C-6749-694B-87B3-708197BEA16F}"/>
              </a:ext>
            </a:extLst>
          </p:cNvPr>
          <p:cNvSpPr>
            <a:spLocks noGrp="1"/>
          </p:cNvSpPr>
          <p:nvPr>
            <p:ph idx="1"/>
          </p:nvPr>
        </p:nvSpPr>
        <p:spPr>
          <a:xfrm>
            <a:off x="838200" y="5234939"/>
            <a:ext cx="10515600" cy="1485901"/>
          </a:xfrm>
        </p:spPr>
        <p:txBody>
          <a:bodyPr>
            <a:normAutofit fontScale="70000" lnSpcReduction="20000"/>
          </a:bodyPr>
          <a:lstStyle/>
          <a:p>
            <a:pPr>
              <a:lnSpc>
                <a:spcPct val="110000"/>
              </a:lnSpc>
            </a:pPr>
            <a:r>
              <a:rPr lang="en" altLang="zh-CN" dirty="0"/>
              <a:t>All three models assign high saliency to “hate” and dampen the influence of other tokens. LSTM offers a clearer focus on “hate” than the standard recurrent model, but the bi-directional LSTM shows the clearest focus, attaching almost zero emphasis on words other than “hate”. This is presumably due to the gates structures in LSTMs and Bi-LSTMs that controls information flow</a:t>
            </a:r>
            <a:r>
              <a:rPr lang="en-US" altLang="zh-CN" dirty="0"/>
              <a:t>.</a:t>
            </a:r>
            <a:endParaRPr lang="en" altLang="zh-CN" dirty="0"/>
          </a:p>
        </p:txBody>
      </p:sp>
      <p:pic>
        <p:nvPicPr>
          <p:cNvPr id="5" name="图片 4">
            <a:extLst>
              <a:ext uri="{FF2B5EF4-FFF2-40B4-BE49-F238E27FC236}">
                <a16:creationId xmlns:a16="http://schemas.microsoft.com/office/drawing/2014/main" id="{A7932575-3B8A-274B-8B1E-7A2B875D074E}"/>
              </a:ext>
            </a:extLst>
          </p:cNvPr>
          <p:cNvPicPr>
            <a:picLocks noChangeAspect="1"/>
          </p:cNvPicPr>
          <p:nvPr/>
        </p:nvPicPr>
        <p:blipFill>
          <a:blip r:embed="rId2"/>
          <a:stretch>
            <a:fillRect/>
          </a:stretch>
        </p:blipFill>
        <p:spPr>
          <a:xfrm>
            <a:off x="0" y="1390361"/>
            <a:ext cx="12192000" cy="3665798"/>
          </a:xfrm>
          <a:prstGeom prst="rect">
            <a:avLst/>
          </a:prstGeom>
        </p:spPr>
      </p:pic>
    </p:spTree>
    <p:extLst>
      <p:ext uri="{BB962C8B-B14F-4D97-AF65-F5344CB8AC3E}">
        <p14:creationId xmlns:p14="http://schemas.microsoft.com/office/powerpoint/2010/main" val="5647200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normAutofit/>
          </a:bodyPr>
          <a:lstStyle/>
          <a:p>
            <a:r>
              <a:rPr lang="en" altLang="zh-CN" dirty="0"/>
              <a:t>First-Derivative Saliency </a:t>
            </a:r>
          </a:p>
        </p:txBody>
      </p:sp>
      <p:sp>
        <p:nvSpPr>
          <p:cNvPr id="4" name="内容占位符 3">
            <a:extLst>
              <a:ext uri="{FF2B5EF4-FFF2-40B4-BE49-F238E27FC236}">
                <a16:creationId xmlns:a16="http://schemas.microsoft.com/office/drawing/2014/main" id="{64C52A9C-6749-694B-87B3-708197BEA16F}"/>
              </a:ext>
            </a:extLst>
          </p:cNvPr>
          <p:cNvSpPr>
            <a:spLocks noGrp="1"/>
          </p:cNvSpPr>
          <p:nvPr>
            <p:ph idx="1"/>
          </p:nvPr>
        </p:nvSpPr>
        <p:spPr>
          <a:xfrm>
            <a:off x="838200" y="5234939"/>
            <a:ext cx="10515600" cy="1485901"/>
          </a:xfrm>
        </p:spPr>
        <p:txBody>
          <a:bodyPr>
            <a:normAutofit/>
          </a:bodyPr>
          <a:lstStyle/>
          <a:p>
            <a:r>
              <a:rPr lang="en-US" altLang="zh-CN" dirty="0"/>
              <a:t>None</a:t>
            </a:r>
            <a:r>
              <a:rPr lang="zh-CN" altLang="en-US" dirty="0"/>
              <a:t> </a:t>
            </a:r>
            <a:r>
              <a:rPr lang="en" altLang="zh-CN" dirty="0"/>
              <a:t>of the models suffer from the gradient vanishing problems despite this sentence being longer; the salience of “hate” still stands out after 7-8 following convolutional operations. </a:t>
            </a:r>
          </a:p>
        </p:txBody>
      </p:sp>
      <p:pic>
        <p:nvPicPr>
          <p:cNvPr id="6" name="图片 5">
            <a:extLst>
              <a:ext uri="{FF2B5EF4-FFF2-40B4-BE49-F238E27FC236}">
                <a16:creationId xmlns:a16="http://schemas.microsoft.com/office/drawing/2014/main" id="{4C0D848D-A4F3-804F-8E1D-188423E614AD}"/>
              </a:ext>
            </a:extLst>
          </p:cNvPr>
          <p:cNvPicPr>
            <a:picLocks noChangeAspect="1"/>
          </p:cNvPicPr>
          <p:nvPr/>
        </p:nvPicPr>
        <p:blipFill>
          <a:blip r:embed="rId2"/>
          <a:stretch>
            <a:fillRect/>
          </a:stretch>
        </p:blipFill>
        <p:spPr>
          <a:xfrm>
            <a:off x="1275080" y="1515950"/>
            <a:ext cx="9972040" cy="3586909"/>
          </a:xfrm>
          <a:prstGeom prst="rect">
            <a:avLst/>
          </a:prstGeom>
        </p:spPr>
      </p:pic>
    </p:spTree>
    <p:extLst>
      <p:ext uri="{BB962C8B-B14F-4D97-AF65-F5344CB8AC3E}">
        <p14:creationId xmlns:p14="http://schemas.microsoft.com/office/powerpoint/2010/main" val="3867733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normAutofit/>
          </a:bodyPr>
          <a:lstStyle/>
          <a:p>
            <a:r>
              <a:rPr lang="en" altLang="zh-CN" dirty="0"/>
              <a:t>First-Derivative Saliency </a:t>
            </a:r>
          </a:p>
        </p:txBody>
      </p:sp>
      <p:sp>
        <p:nvSpPr>
          <p:cNvPr id="4" name="内容占位符 3">
            <a:extLst>
              <a:ext uri="{FF2B5EF4-FFF2-40B4-BE49-F238E27FC236}">
                <a16:creationId xmlns:a16="http://schemas.microsoft.com/office/drawing/2014/main" id="{64C52A9C-6749-694B-87B3-708197BEA16F}"/>
              </a:ext>
            </a:extLst>
          </p:cNvPr>
          <p:cNvSpPr>
            <a:spLocks noGrp="1"/>
          </p:cNvSpPr>
          <p:nvPr>
            <p:ph idx="1"/>
          </p:nvPr>
        </p:nvSpPr>
        <p:spPr>
          <a:xfrm>
            <a:off x="838200" y="5234939"/>
            <a:ext cx="10515600" cy="1623061"/>
          </a:xfrm>
        </p:spPr>
        <p:txBody>
          <a:bodyPr>
            <a:normAutofit fontScale="77500" lnSpcReduction="20000"/>
          </a:bodyPr>
          <a:lstStyle/>
          <a:p>
            <a:pPr>
              <a:lnSpc>
                <a:spcPct val="110000"/>
              </a:lnSpc>
            </a:pPr>
            <a:r>
              <a:rPr lang="en" altLang="zh-CN" dirty="0"/>
              <a:t>The simple recurrent model emphasizes only the second clause “the plot is interesting”, assigning no credit to the first clause “I hate the movie”. This might seem to be caused by a vanishing gradient, yet the model correctly classifies the sentence as very negative, suggesting that it is successfully incorporating information from the first negative clause. </a:t>
            </a:r>
          </a:p>
        </p:txBody>
      </p:sp>
      <p:pic>
        <p:nvPicPr>
          <p:cNvPr id="3" name="图片 2">
            <a:extLst>
              <a:ext uri="{FF2B5EF4-FFF2-40B4-BE49-F238E27FC236}">
                <a16:creationId xmlns:a16="http://schemas.microsoft.com/office/drawing/2014/main" id="{1A5AC9B7-A55F-954A-BA32-FA9513EDBB9E}"/>
              </a:ext>
            </a:extLst>
          </p:cNvPr>
          <p:cNvPicPr>
            <a:picLocks noChangeAspect="1"/>
          </p:cNvPicPr>
          <p:nvPr/>
        </p:nvPicPr>
        <p:blipFill>
          <a:blip r:embed="rId3"/>
          <a:stretch>
            <a:fillRect/>
          </a:stretch>
        </p:blipFill>
        <p:spPr>
          <a:xfrm>
            <a:off x="951230" y="1401803"/>
            <a:ext cx="10289540" cy="3833136"/>
          </a:xfrm>
          <a:prstGeom prst="rect">
            <a:avLst/>
          </a:prstGeom>
        </p:spPr>
      </p:pic>
    </p:spTree>
    <p:extLst>
      <p:ext uri="{BB962C8B-B14F-4D97-AF65-F5344CB8AC3E}">
        <p14:creationId xmlns:p14="http://schemas.microsoft.com/office/powerpoint/2010/main" val="1501502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normAutofit/>
          </a:bodyPr>
          <a:lstStyle/>
          <a:p>
            <a:r>
              <a:rPr lang="en" altLang="zh-CN" dirty="0"/>
              <a:t>First-Derivative Saliency</a:t>
            </a:r>
            <a:r>
              <a:rPr lang="en-US" altLang="zh-CN" dirty="0"/>
              <a:t>:</a:t>
            </a:r>
            <a:r>
              <a:rPr lang="zh-CN" altLang="en-US" dirty="0"/>
              <a:t> </a:t>
            </a:r>
            <a:r>
              <a:rPr lang="en-US" altLang="zh-CN" dirty="0"/>
              <a:t>Seq2Seq</a:t>
            </a:r>
            <a:r>
              <a:rPr lang="en" altLang="zh-CN" dirty="0"/>
              <a:t> </a:t>
            </a:r>
          </a:p>
        </p:txBody>
      </p:sp>
      <p:pic>
        <p:nvPicPr>
          <p:cNvPr id="7" name="图片 6">
            <a:extLst>
              <a:ext uri="{FF2B5EF4-FFF2-40B4-BE49-F238E27FC236}">
                <a16:creationId xmlns:a16="http://schemas.microsoft.com/office/drawing/2014/main" id="{17596C8E-6745-A345-9B53-D005688762E3}"/>
              </a:ext>
            </a:extLst>
          </p:cNvPr>
          <p:cNvPicPr>
            <a:picLocks noChangeAspect="1"/>
          </p:cNvPicPr>
          <p:nvPr/>
        </p:nvPicPr>
        <p:blipFill>
          <a:blip r:embed="rId2"/>
          <a:stretch>
            <a:fillRect/>
          </a:stretch>
        </p:blipFill>
        <p:spPr>
          <a:xfrm rot="5400000">
            <a:off x="3356046" y="-978559"/>
            <a:ext cx="5317460" cy="10144655"/>
          </a:xfrm>
          <a:prstGeom prst="rect">
            <a:avLst/>
          </a:prstGeom>
        </p:spPr>
      </p:pic>
    </p:spTree>
    <p:extLst>
      <p:ext uri="{BB962C8B-B14F-4D97-AF65-F5344CB8AC3E}">
        <p14:creationId xmlns:p14="http://schemas.microsoft.com/office/powerpoint/2010/main" val="5118813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1951A3-2DAD-244A-ADC3-017A072D30A7}"/>
              </a:ext>
            </a:extLst>
          </p:cNvPr>
          <p:cNvSpPr>
            <a:spLocks noGrp="1"/>
          </p:cNvSpPr>
          <p:nvPr>
            <p:ph type="title"/>
          </p:nvPr>
        </p:nvSpPr>
        <p:spPr/>
        <p:txBody>
          <a:bodyPr/>
          <a:lstStyle/>
          <a:p>
            <a:r>
              <a:rPr lang="en" altLang="zh-CN" dirty="0"/>
              <a:t>First-Derivative Saliency</a:t>
            </a:r>
            <a:r>
              <a:rPr lang="en-US" altLang="zh-CN" dirty="0"/>
              <a:t>:</a:t>
            </a:r>
            <a:r>
              <a:rPr lang="zh-CN" altLang="en-US" dirty="0"/>
              <a:t> </a:t>
            </a:r>
            <a:r>
              <a:rPr lang="en-US" altLang="zh-CN" dirty="0"/>
              <a:t>Seq2Seq</a:t>
            </a:r>
            <a:r>
              <a:rPr lang="en" altLang="zh-CN" dirty="0"/>
              <a:t> </a:t>
            </a:r>
            <a:endParaRPr kumimoji="1" lang="zh-CN" altLang="en-US" dirty="0"/>
          </a:p>
        </p:txBody>
      </p:sp>
      <p:sp>
        <p:nvSpPr>
          <p:cNvPr id="3" name="内容占位符 2">
            <a:extLst>
              <a:ext uri="{FF2B5EF4-FFF2-40B4-BE49-F238E27FC236}">
                <a16:creationId xmlns:a16="http://schemas.microsoft.com/office/drawing/2014/main" id="{C7D9C64F-990A-7448-A20F-4BC1E29464F4}"/>
              </a:ext>
            </a:extLst>
          </p:cNvPr>
          <p:cNvSpPr>
            <a:spLocks noGrp="1"/>
          </p:cNvSpPr>
          <p:nvPr>
            <p:ph idx="1"/>
          </p:nvPr>
        </p:nvSpPr>
        <p:spPr/>
        <p:txBody>
          <a:bodyPr>
            <a:normAutofit fontScale="92500" lnSpcReduction="10000"/>
          </a:bodyPr>
          <a:lstStyle/>
          <a:p>
            <a:pPr>
              <a:lnSpc>
                <a:spcPct val="100000"/>
              </a:lnSpc>
            </a:pPr>
            <a:r>
              <a:rPr lang="en-US" altLang="zh-CN" dirty="0">
                <a:latin typeface="Avenir Next" panose="020B0503020202020204" pitchFamily="34" charset="0"/>
                <a:cs typeface="Courier New" panose="02070309020205020404" pitchFamily="49" charset="0"/>
              </a:rPr>
              <a:t>Input</a:t>
            </a:r>
            <a:r>
              <a:rPr lang="zh-CN" altLang="en-US" dirty="0">
                <a:latin typeface="Avenir Next" panose="020B0503020202020204" pitchFamily="34" charset="0"/>
                <a:cs typeface="Courier New" panose="02070309020205020404" pitchFamily="49" charset="0"/>
              </a:rPr>
              <a:t> </a:t>
            </a:r>
            <a:r>
              <a:rPr lang="en" altLang="zh-CN" dirty="0">
                <a:latin typeface="Avenir Next" panose="020B0503020202020204" pitchFamily="34" charset="0"/>
                <a:cs typeface="Courier New" panose="02070309020205020404" pitchFamily="49" charset="0"/>
              </a:rPr>
              <a:t>region centering around token “hate” exerts more impact when token “hate” is to be predicted, similar cases with tokens “movie”, “plot” and “boring”.</a:t>
            </a:r>
          </a:p>
          <a:p>
            <a:pPr>
              <a:lnSpc>
                <a:spcPct val="100000"/>
              </a:lnSpc>
            </a:pPr>
            <a:r>
              <a:rPr lang="en" altLang="zh-CN" dirty="0">
                <a:latin typeface="Avenir Next" panose="020B0503020202020204" pitchFamily="34" charset="0"/>
                <a:cs typeface="Courier New" panose="02070309020205020404" pitchFamily="49" charset="0"/>
              </a:rPr>
              <a:t>As decoding proceeds, the influence of the initial input on decoding (i.e., tokens in source sentences) gradually diminishes as more previously-predicted words are encoded in the vector representations. Meanwhile, the influence of language model gradually dominates: when word “boring” is to be predicted, models attach more weight to earlier predicted tokens “plot” and “is” but less to correspondent regions in the inputs, i.e., the word “boring” in inputs. </a:t>
            </a:r>
          </a:p>
          <a:p>
            <a:endParaRPr kumimoji="1" lang="zh-CN" altLang="en-US" dirty="0">
              <a:latin typeface="Avenir Next" panose="020B0503020202020204" pitchFamily="34" charset="0"/>
              <a:cs typeface="Courier New" panose="02070309020205020404" pitchFamily="49" charset="0"/>
            </a:endParaRPr>
          </a:p>
        </p:txBody>
      </p:sp>
    </p:spTree>
    <p:extLst>
      <p:ext uri="{BB962C8B-B14F-4D97-AF65-F5344CB8AC3E}">
        <p14:creationId xmlns:p14="http://schemas.microsoft.com/office/powerpoint/2010/main" val="3618474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normAutofit/>
          </a:bodyPr>
          <a:lstStyle/>
          <a:p>
            <a:r>
              <a:rPr lang="en" altLang="zh-CN" dirty="0"/>
              <a:t>Average and Variance </a:t>
            </a:r>
          </a:p>
        </p:txBody>
      </p:sp>
      <p:sp>
        <p:nvSpPr>
          <p:cNvPr id="8" name="文本框 7">
            <a:extLst>
              <a:ext uri="{FF2B5EF4-FFF2-40B4-BE49-F238E27FC236}">
                <a16:creationId xmlns:a16="http://schemas.microsoft.com/office/drawing/2014/main" id="{A1A26B96-B9F7-9348-A5EC-EF42DEC350B7}"/>
              </a:ext>
            </a:extLst>
          </p:cNvPr>
          <p:cNvSpPr txBox="1"/>
          <p:nvPr/>
        </p:nvSpPr>
        <p:spPr>
          <a:xfrm>
            <a:off x="1748790" y="4983480"/>
            <a:ext cx="184731" cy="369332"/>
          </a:xfrm>
          <a:prstGeom prst="rect">
            <a:avLst/>
          </a:prstGeom>
          <a:noFill/>
        </p:spPr>
        <p:txBody>
          <a:bodyPr wrap="none" rtlCol="0">
            <a:spAutoFit/>
          </a:bodyPr>
          <a:lstStyle/>
          <a:p>
            <a:endParaRPr kumimoji="1" lang="zh-CN" altLang="en-US" dirty="0"/>
          </a:p>
        </p:txBody>
      </p:sp>
      <p:pic>
        <p:nvPicPr>
          <p:cNvPr id="6" name="图片 5">
            <a:extLst>
              <a:ext uri="{FF2B5EF4-FFF2-40B4-BE49-F238E27FC236}">
                <a16:creationId xmlns:a16="http://schemas.microsoft.com/office/drawing/2014/main" id="{F09119AD-ABC9-DE41-86D8-1B44F4BF3FF8}"/>
              </a:ext>
            </a:extLst>
          </p:cNvPr>
          <p:cNvPicPr>
            <a:picLocks noChangeAspect="1"/>
          </p:cNvPicPr>
          <p:nvPr/>
        </p:nvPicPr>
        <p:blipFill>
          <a:blip r:embed="rId2"/>
          <a:stretch>
            <a:fillRect/>
          </a:stretch>
        </p:blipFill>
        <p:spPr>
          <a:xfrm>
            <a:off x="3865843" y="2976214"/>
            <a:ext cx="4468803" cy="563821"/>
          </a:xfrm>
          <a:prstGeom prst="rect">
            <a:avLst/>
          </a:prstGeom>
        </p:spPr>
      </p:pic>
      <p:sp>
        <p:nvSpPr>
          <p:cNvPr id="10" name="文本框 9">
            <a:extLst>
              <a:ext uri="{FF2B5EF4-FFF2-40B4-BE49-F238E27FC236}">
                <a16:creationId xmlns:a16="http://schemas.microsoft.com/office/drawing/2014/main" id="{AEAC2DC5-F77A-B747-B8E7-8C9D3F4AC927}"/>
              </a:ext>
            </a:extLst>
          </p:cNvPr>
          <p:cNvSpPr txBox="1"/>
          <p:nvPr/>
        </p:nvSpPr>
        <p:spPr>
          <a:xfrm>
            <a:off x="1167709" y="4332385"/>
            <a:ext cx="9855853" cy="923330"/>
          </a:xfrm>
          <a:prstGeom prst="rect">
            <a:avLst/>
          </a:prstGeom>
          <a:noFill/>
        </p:spPr>
        <p:txBody>
          <a:bodyPr wrap="square" rtlCol="0">
            <a:spAutoFit/>
          </a:bodyPr>
          <a:lstStyle/>
          <a:p>
            <a:r>
              <a:rPr lang="en" altLang="zh-CN" dirty="0"/>
              <a:t>where e</a:t>
            </a:r>
            <a:r>
              <a:rPr lang="en-US" altLang="zh-CN" dirty="0"/>
              <a:t>(</a:t>
            </a:r>
            <a:r>
              <a:rPr lang="en" altLang="zh-CN" dirty="0" err="1"/>
              <a:t>i,j</a:t>
            </a:r>
            <a:r>
              <a:rPr lang="en-US" altLang="zh-CN" dirty="0"/>
              <a:t>)</a:t>
            </a:r>
            <a:r>
              <a:rPr lang="en" altLang="zh-CN" dirty="0"/>
              <a:t> denotes the value for j</a:t>
            </a:r>
            <a:r>
              <a:rPr lang="en-US" altLang="zh-CN" dirty="0"/>
              <a:t>-</a:t>
            </a:r>
            <a:r>
              <a:rPr lang="en" altLang="zh-CN" dirty="0" err="1"/>
              <a:t>th</a:t>
            </a:r>
            <a:r>
              <a:rPr lang="en" altLang="zh-CN" dirty="0"/>
              <a:t> dimension of word </a:t>
            </a:r>
            <a:r>
              <a:rPr lang="en" altLang="zh-CN" dirty="0" err="1"/>
              <a:t>i</a:t>
            </a:r>
            <a:r>
              <a:rPr lang="en" altLang="zh-CN" dirty="0"/>
              <a:t> and N denotes the number of token within the sentences. </a:t>
            </a:r>
          </a:p>
          <a:p>
            <a:endParaRPr kumimoji="1" lang="zh-CN" altLang="en-US" dirty="0"/>
          </a:p>
        </p:txBody>
      </p:sp>
      <p:sp>
        <p:nvSpPr>
          <p:cNvPr id="11" name="矩形 10">
            <a:extLst>
              <a:ext uri="{FF2B5EF4-FFF2-40B4-BE49-F238E27FC236}">
                <a16:creationId xmlns:a16="http://schemas.microsoft.com/office/drawing/2014/main" id="{0FACA782-C43D-5244-B4EA-56D5503DF23E}"/>
              </a:ext>
            </a:extLst>
          </p:cNvPr>
          <p:cNvSpPr/>
          <p:nvPr/>
        </p:nvSpPr>
        <p:spPr>
          <a:xfrm>
            <a:off x="1036320" y="1626959"/>
            <a:ext cx="9765030" cy="646331"/>
          </a:xfrm>
          <a:prstGeom prst="rect">
            <a:avLst/>
          </a:prstGeom>
        </p:spPr>
        <p:txBody>
          <a:bodyPr wrap="square">
            <a:spAutoFit/>
          </a:bodyPr>
          <a:lstStyle/>
          <a:p>
            <a:r>
              <a:rPr lang="en" altLang="zh-CN" dirty="0"/>
              <a:t>For settings where word embeddings are treated as parameters to optimize from scratch</a:t>
            </a:r>
            <a:r>
              <a:rPr lang="en-US" altLang="zh-CN" dirty="0"/>
              <a:t>,</a:t>
            </a:r>
            <a:r>
              <a:rPr lang="zh-CN" altLang="en-US" dirty="0"/>
              <a:t> </a:t>
            </a:r>
            <a:r>
              <a:rPr lang="en-US" altLang="zh-CN" dirty="0"/>
              <a:t>calculate</a:t>
            </a:r>
            <a:r>
              <a:rPr lang="zh-CN" altLang="en-US" dirty="0"/>
              <a:t> </a:t>
            </a:r>
            <a:r>
              <a:rPr lang="en-US" altLang="zh-CN" dirty="0"/>
              <a:t>variance:</a:t>
            </a:r>
            <a:r>
              <a:rPr lang="en" altLang="zh-CN" dirty="0"/>
              <a:t> </a:t>
            </a:r>
          </a:p>
        </p:txBody>
      </p:sp>
    </p:spTree>
    <p:extLst>
      <p:ext uri="{BB962C8B-B14F-4D97-AF65-F5344CB8AC3E}">
        <p14:creationId xmlns:p14="http://schemas.microsoft.com/office/powerpoint/2010/main" val="9956559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9006D4-1E1A-4C4D-8880-64521B4C37D3}"/>
              </a:ext>
            </a:extLst>
          </p:cNvPr>
          <p:cNvSpPr>
            <a:spLocks noGrp="1"/>
          </p:cNvSpPr>
          <p:nvPr>
            <p:ph type="title"/>
          </p:nvPr>
        </p:nvSpPr>
        <p:spPr/>
        <p:txBody>
          <a:bodyPr/>
          <a:lstStyle/>
          <a:p>
            <a:r>
              <a:rPr kumimoji="1" lang="en-US" altLang="zh-CN" dirty="0"/>
              <a:t>Motivation</a:t>
            </a:r>
            <a:endParaRPr kumimoji="1" lang="zh-CN" altLang="en-US" dirty="0"/>
          </a:p>
        </p:txBody>
      </p:sp>
      <p:sp>
        <p:nvSpPr>
          <p:cNvPr id="3" name="内容占位符 2">
            <a:extLst>
              <a:ext uri="{FF2B5EF4-FFF2-40B4-BE49-F238E27FC236}">
                <a16:creationId xmlns:a16="http://schemas.microsoft.com/office/drawing/2014/main" id="{59D5D893-CF9F-BB49-B615-69B513FD4425}"/>
              </a:ext>
            </a:extLst>
          </p:cNvPr>
          <p:cNvSpPr>
            <a:spLocks noGrp="1"/>
          </p:cNvSpPr>
          <p:nvPr>
            <p:ph idx="1"/>
          </p:nvPr>
        </p:nvSpPr>
        <p:spPr/>
        <p:txBody>
          <a:bodyPr/>
          <a:lstStyle/>
          <a:p>
            <a:r>
              <a:rPr kumimoji="1" lang="en-US" altLang="zh-CN" dirty="0"/>
              <a:t>Explore</a:t>
            </a:r>
            <a:r>
              <a:rPr kumimoji="1" lang="zh-CN" altLang="en-US" dirty="0"/>
              <a:t> </a:t>
            </a:r>
            <a:r>
              <a:rPr kumimoji="1" lang="en-US" altLang="zh-CN" dirty="0"/>
              <a:t>the</a:t>
            </a:r>
            <a:r>
              <a:rPr kumimoji="1" lang="zh-CN" altLang="en-US" dirty="0"/>
              <a:t> </a:t>
            </a:r>
            <a:r>
              <a:rPr kumimoji="1" lang="en" altLang="zh-CN" dirty="0"/>
              <a:t>compositionality</a:t>
            </a:r>
            <a:r>
              <a:rPr kumimoji="1" lang="zh-CN" altLang="en-US" dirty="0"/>
              <a:t> </a:t>
            </a:r>
            <a:r>
              <a:rPr kumimoji="1" lang="en-US" altLang="zh-CN" dirty="0"/>
              <a:t>in</a:t>
            </a:r>
            <a:r>
              <a:rPr kumimoji="1" lang="zh-CN" altLang="en-US" dirty="0"/>
              <a:t> </a:t>
            </a:r>
            <a:r>
              <a:rPr kumimoji="1" lang="en-US" altLang="zh-CN" dirty="0"/>
              <a:t>NLP</a:t>
            </a:r>
            <a:r>
              <a:rPr kumimoji="1" lang="zh-CN" altLang="en-US" dirty="0"/>
              <a:t> </a:t>
            </a:r>
            <a:r>
              <a:rPr kumimoji="1" lang="en-US" altLang="zh-CN" dirty="0"/>
              <a:t>neural</a:t>
            </a:r>
            <a:r>
              <a:rPr kumimoji="1" lang="zh-CN" altLang="en-US" dirty="0"/>
              <a:t> </a:t>
            </a:r>
            <a:r>
              <a:rPr kumimoji="1" lang="en-US" altLang="zh-CN" dirty="0"/>
              <a:t>network</a:t>
            </a:r>
            <a:r>
              <a:rPr kumimoji="1" lang="zh-CN" altLang="en-US" dirty="0"/>
              <a:t> </a:t>
            </a:r>
            <a:r>
              <a:rPr kumimoji="1" lang="en-US" altLang="zh-CN" dirty="0"/>
              <a:t>models</a:t>
            </a:r>
          </a:p>
          <a:p>
            <a:pPr lvl="1"/>
            <a:r>
              <a:rPr lang="en" altLang="zh-CN" dirty="0"/>
              <a:t>negation </a:t>
            </a:r>
          </a:p>
          <a:p>
            <a:pPr lvl="1"/>
            <a:r>
              <a:rPr lang="en" altLang="zh-CN" dirty="0"/>
              <a:t>intensification </a:t>
            </a:r>
          </a:p>
          <a:p>
            <a:pPr lvl="1"/>
            <a:r>
              <a:rPr lang="en" altLang="zh-CN" dirty="0"/>
              <a:t>concessive </a:t>
            </a:r>
            <a:r>
              <a:rPr kumimoji="1" lang="en-US" altLang="zh-CN" dirty="0"/>
              <a:t>clauses</a:t>
            </a:r>
          </a:p>
          <a:p>
            <a:pPr marL="0" indent="0">
              <a:buNone/>
            </a:pPr>
            <a:endParaRPr lang="en" altLang="zh-CN" dirty="0"/>
          </a:p>
        </p:txBody>
      </p:sp>
    </p:spTree>
    <p:extLst>
      <p:ext uri="{BB962C8B-B14F-4D97-AF65-F5344CB8AC3E}">
        <p14:creationId xmlns:p14="http://schemas.microsoft.com/office/powerpoint/2010/main" val="1505930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normAutofit/>
          </a:bodyPr>
          <a:lstStyle/>
          <a:p>
            <a:r>
              <a:rPr lang="en" altLang="zh-CN" dirty="0"/>
              <a:t>Average and Variance </a:t>
            </a:r>
          </a:p>
        </p:txBody>
      </p:sp>
      <p:pic>
        <p:nvPicPr>
          <p:cNvPr id="3" name="图片 2">
            <a:extLst>
              <a:ext uri="{FF2B5EF4-FFF2-40B4-BE49-F238E27FC236}">
                <a16:creationId xmlns:a16="http://schemas.microsoft.com/office/drawing/2014/main" id="{51284B25-FB97-D54E-A367-D8CB5281033D}"/>
              </a:ext>
            </a:extLst>
          </p:cNvPr>
          <p:cNvPicPr>
            <a:picLocks noChangeAspect="1"/>
          </p:cNvPicPr>
          <p:nvPr/>
        </p:nvPicPr>
        <p:blipFill>
          <a:blip r:embed="rId2"/>
          <a:stretch>
            <a:fillRect/>
          </a:stretch>
        </p:blipFill>
        <p:spPr>
          <a:xfrm>
            <a:off x="2039302" y="1314393"/>
            <a:ext cx="8113395" cy="4897276"/>
          </a:xfrm>
          <a:prstGeom prst="rect">
            <a:avLst/>
          </a:prstGeom>
        </p:spPr>
      </p:pic>
      <p:sp>
        <p:nvSpPr>
          <p:cNvPr id="5" name="矩形 4">
            <a:extLst>
              <a:ext uri="{FF2B5EF4-FFF2-40B4-BE49-F238E27FC236}">
                <a16:creationId xmlns:a16="http://schemas.microsoft.com/office/drawing/2014/main" id="{DA3A20AA-317D-E34A-A27C-1F3711CAA28C}"/>
              </a:ext>
            </a:extLst>
          </p:cNvPr>
          <p:cNvSpPr/>
          <p:nvPr/>
        </p:nvSpPr>
        <p:spPr>
          <a:xfrm>
            <a:off x="838200" y="6211669"/>
            <a:ext cx="10267950" cy="646331"/>
          </a:xfrm>
          <a:prstGeom prst="rect">
            <a:avLst/>
          </a:prstGeom>
        </p:spPr>
        <p:txBody>
          <a:bodyPr wrap="square">
            <a:spAutoFit/>
          </a:bodyPr>
          <a:lstStyle/>
          <a:p>
            <a:r>
              <a:rPr lang="en" altLang="zh-CN" dirty="0"/>
              <a:t>As the figure shows, the variance-based salience measure also does a good job of emphasizing the relevant sentiment words </a:t>
            </a:r>
          </a:p>
        </p:txBody>
      </p:sp>
    </p:spTree>
    <p:extLst>
      <p:ext uri="{BB962C8B-B14F-4D97-AF65-F5344CB8AC3E}">
        <p14:creationId xmlns:p14="http://schemas.microsoft.com/office/powerpoint/2010/main" val="40813739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1770A6-4E31-0C43-B32D-51C8289FE50E}"/>
              </a:ext>
            </a:extLst>
          </p:cNvPr>
          <p:cNvSpPr>
            <a:spLocks noGrp="1"/>
          </p:cNvSpPr>
          <p:nvPr>
            <p:ph type="title"/>
          </p:nvPr>
        </p:nvSpPr>
        <p:spPr/>
        <p:txBody>
          <a:bodyPr/>
          <a:lstStyle/>
          <a:p>
            <a:r>
              <a:rPr lang="en" altLang="zh-CN" dirty="0"/>
              <a:t>Conclusion </a:t>
            </a:r>
            <a:endParaRPr kumimoji="1" lang="zh-CN" altLang="en-US" dirty="0"/>
          </a:p>
        </p:txBody>
      </p:sp>
      <p:sp>
        <p:nvSpPr>
          <p:cNvPr id="3" name="内容占位符 2">
            <a:extLst>
              <a:ext uri="{FF2B5EF4-FFF2-40B4-BE49-F238E27FC236}">
                <a16:creationId xmlns:a16="http://schemas.microsoft.com/office/drawing/2014/main" id="{BFA8498C-CAB6-CD4E-A77D-736A2FF1B9B3}"/>
              </a:ext>
            </a:extLst>
          </p:cNvPr>
          <p:cNvSpPr>
            <a:spLocks noGrp="1"/>
          </p:cNvSpPr>
          <p:nvPr>
            <p:ph idx="1"/>
          </p:nvPr>
        </p:nvSpPr>
        <p:spPr/>
        <p:txBody>
          <a:bodyPr/>
          <a:lstStyle/>
          <a:p>
            <a:r>
              <a:rPr lang="en-US" altLang="zh-CN" dirty="0"/>
              <a:t>offer</a:t>
            </a:r>
            <a:r>
              <a:rPr lang="en" altLang="zh-CN" dirty="0"/>
              <a:t> several methods to help visualize and interpret neural models </a:t>
            </a:r>
          </a:p>
          <a:p>
            <a:r>
              <a:rPr lang="en" altLang="zh-CN" dirty="0"/>
              <a:t>understand how neural models are able to compose meanings</a:t>
            </a:r>
            <a:r>
              <a:rPr lang="zh-CN" altLang="en-US" dirty="0"/>
              <a:t> </a:t>
            </a:r>
            <a:endParaRPr lang="en" altLang="zh-CN" dirty="0"/>
          </a:p>
          <a:p>
            <a:r>
              <a:rPr lang="en" altLang="zh-CN" dirty="0"/>
              <a:t>demonstrating asymmetries of negation and explain some aspects of the strong performance of LSTMs at these tasks </a:t>
            </a:r>
          </a:p>
          <a:p>
            <a:endParaRPr kumimoji="1" lang="zh-CN" altLang="en-US" dirty="0"/>
          </a:p>
        </p:txBody>
      </p:sp>
    </p:spTree>
    <p:extLst>
      <p:ext uri="{BB962C8B-B14F-4D97-AF65-F5344CB8AC3E}">
        <p14:creationId xmlns:p14="http://schemas.microsoft.com/office/powerpoint/2010/main" val="5007579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1770A6-4E31-0C43-B32D-51C8289FE50E}"/>
              </a:ext>
            </a:extLst>
          </p:cNvPr>
          <p:cNvSpPr>
            <a:spLocks noGrp="1"/>
          </p:cNvSpPr>
          <p:nvPr>
            <p:ph type="title"/>
          </p:nvPr>
        </p:nvSpPr>
        <p:spPr/>
        <p:txBody>
          <a:bodyPr/>
          <a:lstStyle/>
          <a:p>
            <a:r>
              <a:rPr lang="en" altLang="zh-CN" dirty="0"/>
              <a:t>Future work  </a:t>
            </a:r>
            <a:endParaRPr kumimoji="1" lang="zh-CN" altLang="en-US" dirty="0"/>
          </a:p>
        </p:txBody>
      </p:sp>
      <p:sp>
        <p:nvSpPr>
          <p:cNvPr id="3" name="内容占位符 2">
            <a:extLst>
              <a:ext uri="{FF2B5EF4-FFF2-40B4-BE49-F238E27FC236}">
                <a16:creationId xmlns:a16="http://schemas.microsoft.com/office/drawing/2014/main" id="{BFA8498C-CAB6-CD4E-A77D-736A2FF1B9B3}"/>
              </a:ext>
            </a:extLst>
          </p:cNvPr>
          <p:cNvSpPr>
            <a:spLocks noGrp="1"/>
          </p:cNvSpPr>
          <p:nvPr>
            <p:ph idx="1"/>
          </p:nvPr>
        </p:nvSpPr>
        <p:spPr/>
        <p:txBody>
          <a:bodyPr/>
          <a:lstStyle/>
          <a:p>
            <a:r>
              <a:rPr lang="en-US" altLang="zh-CN" dirty="0"/>
              <a:t>u</a:t>
            </a:r>
            <a:r>
              <a:rPr lang="en" altLang="zh-CN" dirty="0"/>
              <a:t>sing results of the visualization be used to perform error analysis </a:t>
            </a:r>
          </a:p>
          <a:p>
            <a:r>
              <a:rPr lang="en" altLang="zh-CN" dirty="0"/>
              <a:t>understanding strengths limitations </a:t>
            </a:r>
            <a:r>
              <a:rPr lang="en-US" altLang="zh-CN" dirty="0"/>
              <a:t>of</a:t>
            </a:r>
            <a:r>
              <a:rPr lang="zh-CN" altLang="en-US" dirty="0"/>
              <a:t> </a:t>
            </a:r>
            <a:r>
              <a:rPr lang="en" altLang="zh-CN" dirty="0"/>
              <a:t>different neural models </a:t>
            </a:r>
          </a:p>
          <a:p>
            <a:endParaRPr kumimoji="1" lang="zh-CN" altLang="en-US" dirty="0"/>
          </a:p>
        </p:txBody>
      </p:sp>
    </p:spTree>
    <p:extLst>
      <p:ext uri="{BB962C8B-B14F-4D97-AF65-F5344CB8AC3E}">
        <p14:creationId xmlns:p14="http://schemas.microsoft.com/office/powerpoint/2010/main" val="1380633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B8EA78-0F11-F748-B0EF-C52CC22AE1F4}"/>
              </a:ext>
            </a:extLst>
          </p:cNvPr>
          <p:cNvSpPr>
            <a:spLocks noGrp="1"/>
          </p:cNvSpPr>
          <p:nvPr>
            <p:ph type="title"/>
          </p:nvPr>
        </p:nvSpPr>
        <p:spPr/>
        <p:txBody>
          <a:bodyPr/>
          <a:lstStyle/>
          <a:p>
            <a:r>
              <a:rPr kumimoji="1" lang="en-US" altLang="zh-CN" dirty="0"/>
              <a:t>Using</a:t>
            </a:r>
            <a:r>
              <a:rPr kumimoji="1" lang="zh-CN" altLang="en-US" dirty="0"/>
              <a:t> </a:t>
            </a:r>
            <a:r>
              <a:rPr kumimoji="1" lang="en-US" altLang="zh-CN" dirty="0"/>
              <a:t>Visualization</a:t>
            </a:r>
            <a:r>
              <a:rPr kumimoji="1" lang="zh-CN" altLang="en-US" dirty="0"/>
              <a:t> </a:t>
            </a:r>
          </a:p>
        </p:txBody>
      </p:sp>
      <p:sp>
        <p:nvSpPr>
          <p:cNvPr id="3" name="内容占位符 2">
            <a:extLst>
              <a:ext uri="{FF2B5EF4-FFF2-40B4-BE49-F238E27FC236}">
                <a16:creationId xmlns:a16="http://schemas.microsoft.com/office/drawing/2014/main" id="{3531102A-1C80-DF46-A972-57F0E078EE31}"/>
              </a:ext>
            </a:extLst>
          </p:cNvPr>
          <p:cNvSpPr>
            <a:spLocks noGrp="1"/>
          </p:cNvSpPr>
          <p:nvPr>
            <p:ph idx="1"/>
          </p:nvPr>
        </p:nvSpPr>
        <p:spPr>
          <a:xfrm>
            <a:off x="838200" y="1825624"/>
            <a:ext cx="10515600" cy="4609465"/>
          </a:xfrm>
        </p:spPr>
        <p:txBody>
          <a:bodyPr>
            <a:normAutofit lnSpcReduction="10000"/>
          </a:bodyPr>
          <a:lstStyle/>
          <a:p>
            <a:r>
              <a:rPr kumimoji="1" lang="en-US" altLang="zh-CN" dirty="0"/>
              <a:t>Two</a:t>
            </a:r>
            <a:r>
              <a:rPr kumimoji="1" lang="zh-CN" altLang="en-US" dirty="0"/>
              <a:t> </a:t>
            </a:r>
            <a:r>
              <a:rPr kumimoji="1" lang="en-US" altLang="zh-CN" dirty="0"/>
              <a:t>Tasks</a:t>
            </a:r>
          </a:p>
          <a:p>
            <a:pPr lvl="1"/>
            <a:r>
              <a:rPr lang="en" altLang="zh-CN" dirty="0"/>
              <a:t>Stanford Sentiment Treebank</a:t>
            </a:r>
            <a:r>
              <a:rPr lang="en-US" altLang="zh-CN" dirty="0"/>
              <a:t>,</a:t>
            </a:r>
            <a:r>
              <a:rPr lang="zh-CN" altLang="en-US" dirty="0"/>
              <a:t> </a:t>
            </a:r>
            <a:r>
              <a:rPr lang="en-US" altLang="zh-CN" dirty="0"/>
              <a:t>classification</a:t>
            </a:r>
            <a:r>
              <a:rPr lang="zh-CN" altLang="en-US" dirty="0"/>
              <a:t> </a:t>
            </a:r>
            <a:r>
              <a:rPr lang="en-US" altLang="zh-CN" dirty="0"/>
              <a:t>task</a:t>
            </a:r>
          </a:p>
          <a:p>
            <a:pPr lvl="1"/>
            <a:r>
              <a:rPr lang="en-US" altLang="zh-CN" dirty="0"/>
              <a:t>WMT’14,</a:t>
            </a:r>
            <a:r>
              <a:rPr lang="zh-CN" altLang="en-US" dirty="0"/>
              <a:t> </a:t>
            </a:r>
            <a:r>
              <a:rPr lang="en-US" altLang="zh-CN" dirty="0"/>
              <a:t>autoencoder,</a:t>
            </a:r>
            <a:r>
              <a:rPr lang="zh-CN" altLang="en-US" dirty="0"/>
              <a:t> </a:t>
            </a:r>
            <a:r>
              <a:rPr lang="en-US" altLang="zh-CN" dirty="0"/>
              <a:t>Seq2Seq</a:t>
            </a:r>
            <a:r>
              <a:rPr lang="zh-CN" altLang="en-US" dirty="0"/>
              <a:t> </a:t>
            </a:r>
            <a:r>
              <a:rPr lang="en-US" altLang="zh-CN" dirty="0"/>
              <a:t>task</a:t>
            </a:r>
          </a:p>
          <a:p>
            <a:r>
              <a:rPr lang="en-US" altLang="zh-CN" dirty="0"/>
              <a:t>Three</a:t>
            </a:r>
            <a:r>
              <a:rPr lang="zh-CN" altLang="en-US" dirty="0"/>
              <a:t> </a:t>
            </a:r>
            <a:r>
              <a:rPr lang="en-US" altLang="zh-CN" dirty="0"/>
              <a:t>Models</a:t>
            </a:r>
          </a:p>
          <a:p>
            <a:pPr lvl="1"/>
            <a:r>
              <a:rPr lang="en" altLang="zh-CN" dirty="0"/>
              <a:t>standard</a:t>
            </a:r>
            <a:r>
              <a:rPr lang="zh-CN" altLang="en-US" dirty="0"/>
              <a:t> </a:t>
            </a:r>
            <a:r>
              <a:rPr lang="en-US" altLang="zh-CN" dirty="0"/>
              <a:t>RNN</a:t>
            </a:r>
          </a:p>
          <a:p>
            <a:pPr lvl="1"/>
            <a:r>
              <a:rPr lang="en-US" altLang="zh-CN" dirty="0"/>
              <a:t>LSTM</a:t>
            </a:r>
          </a:p>
          <a:p>
            <a:pPr lvl="1"/>
            <a:r>
              <a:rPr lang="en-US" altLang="zh-CN" dirty="0"/>
              <a:t>Bi-LSTM</a:t>
            </a:r>
          </a:p>
          <a:p>
            <a:r>
              <a:rPr lang="en-US" altLang="zh-CN" dirty="0"/>
              <a:t>Values</a:t>
            </a:r>
            <a:r>
              <a:rPr lang="zh-CN" altLang="en-US" dirty="0"/>
              <a:t> </a:t>
            </a:r>
            <a:r>
              <a:rPr lang="en-US" altLang="zh-CN" dirty="0"/>
              <a:t>to</a:t>
            </a:r>
            <a:r>
              <a:rPr lang="zh-CN" altLang="en-US" dirty="0"/>
              <a:t> </a:t>
            </a:r>
            <a:r>
              <a:rPr lang="en-US" altLang="zh-CN" dirty="0"/>
              <a:t>plot</a:t>
            </a:r>
          </a:p>
          <a:p>
            <a:pPr lvl="1"/>
            <a:r>
              <a:rPr lang="en" altLang="zh-CN" dirty="0"/>
              <a:t>Representation </a:t>
            </a:r>
          </a:p>
          <a:p>
            <a:pPr lvl="1"/>
            <a:r>
              <a:rPr lang="en" altLang="zh-CN" dirty="0"/>
              <a:t>First-Derivative Saliency </a:t>
            </a:r>
          </a:p>
          <a:p>
            <a:pPr lvl="1"/>
            <a:r>
              <a:rPr lang="en" altLang="zh-CN" dirty="0"/>
              <a:t>Average and Variance </a:t>
            </a:r>
          </a:p>
          <a:p>
            <a:pPr lvl="1"/>
            <a:endParaRPr kumimoji="1" lang="en-US" altLang="zh-CN" dirty="0"/>
          </a:p>
        </p:txBody>
      </p:sp>
    </p:spTree>
    <p:extLst>
      <p:ext uri="{BB962C8B-B14F-4D97-AF65-F5344CB8AC3E}">
        <p14:creationId xmlns:p14="http://schemas.microsoft.com/office/powerpoint/2010/main" val="28066851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6E16AF-40D9-5C4E-9C5E-4C8CD5402633}"/>
              </a:ext>
            </a:extLst>
          </p:cNvPr>
          <p:cNvSpPr>
            <a:spLocks noGrp="1"/>
          </p:cNvSpPr>
          <p:nvPr>
            <p:ph type="title"/>
          </p:nvPr>
        </p:nvSpPr>
        <p:spPr/>
        <p:txBody>
          <a:bodyPr/>
          <a:lstStyle/>
          <a:p>
            <a:r>
              <a:rPr kumimoji="1" lang="en-US" altLang="zh-CN" dirty="0"/>
              <a:t>Tasks</a:t>
            </a:r>
            <a:endParaRPr kumimoji="1" lang="zh-CN" altLang="en-US" dirty="0"/>
          </a:p>
        </p:txBody>
      </p:sp>
      <p:sp>
        <p:nvSpPr>
          <p:cNvPr id="3" name="内容占位符 2">
            <a:extLst>
              <a:ext uri="{FF2B5EF4-FFF2-40B4-BE49-F238E27FC236}">
                <a16:creationId xmlns:a16="http://schemas.microsoft.com/office/drawing/2014/main" id="{89960793-ABC2-9249-8A79-FC9C1484908A}"/>
              </a:ext>
            </a:extLst>
          </p:cNvPr>
          <p:cNvSpPr>
            <a:spLocks noGrp="1"/>
          </p:cNvSpPr>
          <p:nvPr>
            <p:ph idx="1"/>
          </p:nvPr>
        </p:nvSpPr>
        <p:spPr/>
        <p:txBody>
          <a:bodyPr/>
          <a:lstStyle/>
          <a:p>
            <a:r>
              <a:rPr lang="en-US" altLang="zh-CN" dirty="0"/>
              <a:t>Sentiment</a:t>
            </a:r>
            <a:r>
              <a:rPr lang="zh-CN" altLang="en-US" dirty="0"/>
              <a:t> </a:t>
            </a:r>
            <a:r>
              <a:rPr lang="en-US" altLang="zh-CN" dirty="0"/>
              <a:t>Classification</a:t>
            </a:r>
          </a:p>
          <a:p>
            <a:pPr lvl="1"/>
            <a:r>
              <a:rPr lang="en" altLang="zh-CN" dirty="0"/>
              <a:t>Stanford Sentiment Treebank </a:t>
            </a:r>
          </a:p>
          <a:p>
            <a:pPr lvl="1"/>
            <a:r>
              <a:rPr lang="en" altLang="zh-CN" dirty="0"/>
              <a:t>fine-grained (very positive, positive, neutral, negative and very negative) and coarse-grained (positive vs negative) classification </a:t>
            </a:r>
          </a:p>
          <a:p>
            <a:r>
              <a:rPr lang="en-US" altLang="zh-CN" dirty="0"/>
              <a:t>Seq2Seq</a:t>
            </a:r>
            <a:r>
              <a:rPr lang="zh-CN" altLang="en-US" dirty="0"/>
              <a:t> </a:t>
            </a:r>
            <a:r>
              <a:rPr lang="en" altLang="zh-CN" dirty="0"/>
              <a:t>autoencoder </a:t>
            </a:r>
          </a:p>
          <a:p>
            <a:pPr lvl="1"/>
            <a:r>
              <a:rPr lang="en" altLang="zh-CN" dirty="0"/>
              <a:t>WMT’14 corpus containing 4 million </a:t>
            </a:r>
            <a:r>
              <a:rPr lang="en-US" altLang="zh-CN" dirty="0"/>
              <a:t>E</a:t>
            </a:r>
            <a:r>
              <a:rPr lang="en" altLang="zh-CN" dirty="0" err="1"/>
              <a:t>nglish</a:t>
            </a:r>
            <a:r>
              <a:rPr lang="en" altLang="zh-CN" dirty="0"/>
              <a:t> sentences with an average length of 22.5 words. </a:t>
            </a:r>
          </a:p>
          <a:p>
            <a:pPr lvl="1"/>
            <a:r>
              <a:rPr lang="en" altLang="zh-CN" dirty="0"/>
              <a:t>inputs and outputs are identical </a:t>
            </a:r>
          </a:p>
          <a:p>
            <a:pPr lvl="1"/>
            <a:endParaRPr lang="en" altLang="zh-CN" dirty="0"/>
          </a:p>
          <a:p>
            <a:pPr marL="0" indent="0">
              <a:buNone/>
            </a:pPr>
            <a:endParaRPr lang="en" altLang="zh-CN" dirty="0"/>
          </a:p>
          <a:p>
            <a:endParaRPr lang="en" altLang="zh-CN" dirty="0"/>
          </a:p>
          <a:p>
            <a:pPr marL="0" indent="0">
              <a:buNone/>
            </a:pPr>
            <a:endParaRPr lang="en" altLang="zh-CN" dirty="0"/>
          </a:p>
          <a:p>
            <a:endParaRPr kumimoji="1" lang="zh-CN" altLang="en-US" dirty="0"/>
          </a:p>
        </p:txBody>
      </p:sp>
    </p:spTree>
    <p:extLst>
      <p:ext uri="{BB962C8B-B14F-4D97-AF65-F5344CB8AC3E}">
        <p14:creationId xmlns:p14="http://schemas.microsoft.com/office/powerpoint/2010/main" val="1259409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6E16AF-40D9-5C4E-9C5E-4C8CD5402633}"/>
              </a:ext>
            </a:extLst>
          </p:cNvPr>
          <p:cNvSpPr>
            <a:spLocks noGrp="1"/>
          </p:cNvSpPr>
          <p:nvPr>
            <p:ph type="title"/>
          </p:nvPr>
        </p:nvSpPr>
        <p:spPr/>
        <p:txBody>
          <a:bodyPr/>
          <a:lstStyle/>
          <a:p>
            <a:r>
              <a:rPr lang="en" altLang="zh-CN" dirty="0"/>
              <a:t>Representation</a:t>
            </a:r>
            <a:r>
              <a:rPr lang="zh-CN" altLang="en-US" dirty="0"/>
              <a:t> </a:t>
            </a:r>
            <a:r>
              <a:rPr lang="en-US" altLang="zh-CN" dirty="0"/>
              <a:t>Plotting:</a:t>
            </a:r>
            <a:r>
              <a:rPr lang="zh-CN" altLang="en-US" dirty="0"/>
              <a:t> </a:t>
            </a:r>
            <a:r>
              <a:rPr lang="en" altLang="zh-CN" dirty="0"/>
              <a:t>Local Composition </a:t>
            </a:r>
            <a:r>
              <a:rPr lang="zh-CN" altLang="en-US" dirty="0"/>
              <a:t> </a:t>
            </a:r>
            <a:endParaRPr kumimoji="1" lang="zh-CN" altLang="en-US" dirty="0"/>
          </a:p>
        </p:txBody>
      </p:sp>
      <p:sp>
        <p:nvSpPr>
          <p:cNvPr id="5" name="内容占位符 4">
            <a:extLst>
              <a:ext uri="{FF2B5EF4-FFF2-40B4-BE49-F238E27FC236}">
                <a16:creationId xmlns:a16="http://schemas.microsoft.com/office/drawing/2014/main" id="{C3F5DCB4-CC4D-A248-95B1-CA5B0F2E05A4}"/>
              </a:ext>
            </a:extLst>
          </p:cNvPr>
          <p:cNvSpPr>
            <a:spLocks noGrp="1"/>
          </p:cNvSpPr>
          <p:nvPr>
            <p:ph idx="1"/>
          </p:nvPr>
        </p:nvSpPr>
        <p:spPr>
          <a:xfrm>
            <a:off x="278130" y="2742089"/>
            <a:ext cx="5708650" cy="2389981"/>
          </a:xfrm>
        </p:spPr>
        <p:txBody>
          <a:bodyPr>
            <a:normAutofit fontScale="25000" lnSpcReduction="20000"/>
          </a:bodyPr>
          <a:lstStyle/>
          <a:p>
            <a:pPr>
              <a:lnSpc>
                <a:spcPct val="110000"/>
              </a:lnSpc>
            </a:pPr>
            <a:r>
              <a:rPr lang="en" altLang="zh-CN" sz="9600" dirty="0">
                <a:latin typeface="+mj-lt"/>
                <a:cs typeface="Calibri" panose="020F0502020204030204" pitchFamily="34" charset="0"/>
              </a:rPr>
              <a:t>The intensification part shows suggestive patterns where values for a few dimensions are strengthened by modifiers like “a lot” (the red bar in the first example) “so much” (the red bar in the second example), and “incredibly”. </a:t>
            </a:r>
          </a:p>
          <a:p>
            <a:endParaRPr lang="zh-CN" altLang="en-US" dirty="0"/>
          </a:p>
        </p:txBody>
      </p:sp>
      <p:pic>
        <p:nvPicPr>
          <p:cNvPr id="6" name="图片 5">
            <a:extLst>
              <a:ext uri="{FF2B5EF4-FFF2-40B4-BE49-F238E27FC236}">
                <a16:creationId xmlns:a16="http://schemas.microsoft.com/office/drawing/2014/main" id="{A36A1DAD-34D9-A440-9EF3-BC2D8C70B2FF}"/>
              </a:ext>
            </a:extLst>
          </p:cNvPr>
          <p:cNvPicPr>
            <a:picLocks noChangeAspect="1"/>
          </p:cNvPicPr>
          <p:nvPr/>
        </p:nvPicPr>
        <p:blipFill>
          <a:blip r:embed="rId3"/>
          <a:stretch>
            <a:fillRect/>
          </a:stretch>
        </p:blipFill>
        <p:spPr>
          <a:xfrm>
            <a:off x="5986780" y="1416526"/>
            <a:ext cx="6045200" cy="4876800"/>
          </a:xfrm>
          <a:prstGeom prst="rect">
            <a:avLst/>
          </a:prstGeom>
        </p:spPr>
      </p:pic>
    </p:spTree>
    <p:extLst>
      <p:ext uri="{BB962C8B-B14F-4D97-AF65-F5344CB8AC3E}">
        <p14:creationId xmlns:p14="http://schemas.microsoft.com/office/powerpoint/2010/main" val="3834407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6E16AF-40D9-5C4E-9C5E-4C8CD5402633}"/>
              </a:ext>
            </a:extLst>
          </p:cNvPr>
          <p:cNvSpPr>
            <a:spLocks noGrp="1"/>
          </p:cNvSpPr>
          <p:nvPr>
            <p:ph type="title"/>
          </p:nvPr>
        </p:nvSpPr>
        <p:spPr/>
        <p:txBody>
          <a:bodyPr/>
          <a:lstStyle/>
          <a:p>
            <a:r>
              <a:rPr lang="en" altLang="zh-CN" dirty="0"/>
              <a:t>Representation</a:t>
            </a:r>
            <a:r>
              <a:rPr lang="zh-CN" altLang="en-US" dirty="0"/>
              <a:t> </a:t>
            </a:r>
            <a:r>
              <a:rPr lang="en-US" altLang="zh-CN" dirty="0"/>
              <a:t>Plotting:</a:t>
            </a:r>
            <a:r>
              <a:rPr lang="zh-CN" altLang="en-US" dirty="0"/>
              <a:t> </a:t>
            </a:r>
            <a:r>
              <a:rPr lang="en" altLang="zh-CN" dirty="0"/>
              <a:t>Local Composition </a:t>
            </a:r>
            <a:r>
              <a:rPr lang="zh-CN" altLang="en-US" dirty="0"/>
              <a:t> </a:t>
            </a:r>
            <a:endParaRPr kumimoji="1" lang="zh-CN" altLang="en-US" dirty="0"/>
          </a:p>
        </p:txBody>
      </p:sp>
      <p:sp>
        <p:nvSpPr>
          <p:cNvPr id="5" name="内容占位符 4">
            <a:extLst>
              <a:ext uri="{FF2B5EF4-FFF2-40B4-BE49-F238E27FC236}">
                <a16:creationId xmlns:a16="http://schemas.microsoft.com/office/drawing/2014/main" id="{C3F5DCB4-CC4D-A248-95B1-CA5B0F2E05A4}"/>
              </a:ext>
            </a:extLst>
          </p:cNvPr>
          <p:cNvSpPr>
            <a:spLocks noGrp="1"/>
          </p:cNvSpPr>
          <p:nvPr>
            <p:ph idx="1"/>
          </p:nvPr>
        </p:nvSpPr>
        <p:spPr>
          <a:xfrm>
            <a:off x="278130" y="3004979"/>
            <a:ext cx="5708650" cy="1487011"/>
          </a:xfrm>
        </p:spPr>
        <p:txBody>
          <a:bodyPr>
            <a:normAutofit fontScale="25000" lnSpcReduction="20000"/>
          </a:bodyPr>
          <a:lstStyle/>
          <a:p>
            <a:pPr>
              <a:lnSpc>
                <a:spcPct val="110000"/>
              </a:lnSpc>
            </a:pPr>
            <a:r>
              <a:rPr lang="en-US" altLang="zh-CN" sz="9600" dirty="0">
                <a:latin typeface="+mj-lt"/>
                <a:cs typeface="Calibri" panose="020F0502020204030204" pitchFamily="34" charset="0"/>
              </a:rPr>
              <a:t>Though</a:t>
            </a:r>
            <a:r>
              <a:rPr lang="zh-CN" altLang="en-US" sz="9600" dirty="0">
                <a:latin typeface="+mj-lt"/>
                <a:cs typeface="Calibri" panose="020F0502020204030204" pitchFamily="34" charset="0"/>
              </a:rPr>
              <a:t> </a:t>
            </a:r>
            <a:r>
              <a:rPr lang="en-US" altLang="zh-CN" sz="9600" dirty="0">
                <a:latin typeface="+mj-lt"/>
                <a:cs typeface="Calibri" panose="020F0502020204030204" pitchFamily="34" charset="0"/>
              </a:rPr>
              <a:t>the</a:t>
            </a:r>
            <a:r>
              <a:rPr lang="zh-CN" altLang="en-US" sz="9600" dirty="0">
                <a:latin typeface="+mj-lt"/>
                <a:cs typeface="Calibri" panose="020F0502020204030204" pitchFamily="34" charset="0"/>
              </a:rPr>
              <a:t> </a:t>
            </a:r>
            <a:r>
              <a:rPr lang="en" altLang="zh-CN" sz="9600" dirty="0">
                <a:latin typeface="+mj-lt"/>
                <a:cs typeface="Calibri" panose="020F0502020204030204" pitchFamily="34" charset="0"/>
              </a:rPr>
              <a:t>patterns for negations are not as clear, there is still a consistent reversal for some dimensions, visible as a shift between blue and red for dimensions boxed on the left.</a:t>
            </a:r>
            <a:r>
              <a:rPr lang="zh-CN" altLang="en-US" sz="9600" dirty="0">
                <a:latin typeface="+mj-lt"/>
                <a:cs typeface="Calibri" panose="020F0502020204030204" pitchFamily="34" charset="0"/>
              </a:rPr>
              <a:t> </a:t>
            </a:r>
            <a:endParaRPr lang="en" altLang="zh-CN" sz="9600" dirty="0">
              <a:latin typeface="+mj-lt"/>
              <a:cs typeface="Calibri" panose="020F0502020204030204" pitchFamily="34" charset="0"/>
            </a:endParaRPr>
          </a:p>
        </p:txBody>
      </p:sp>
      <p:pic>
        <p:nvPicPr>
          <p:cNvPr id="3" name="图片 2">
            <a:extLst>
              <a:ext uri="{FF2B5EF4-FFF2-40B4-BE49-F238E27FC236}">
                <a16:creationId xmlns:a16="http://schemas.microsoft.com/office/drawing/2014/main" id="{99A9E9F8-80EA-E049-AE93-E191D05A5E09}"/>
              </a:ext>
            </a:extLst>
          </p:cNvPr>
          <p:cNvPicPr>
            <a:picLocks noChangeAspect="1"/>
          </p:cNvPicPr>
          <p:nvPr/>
        </p:nvPicPr>
        <p:blipFill>
          <a:blip r:embed="rId3"/>
          <a:stretch>
            <a:fillRect/>
          </a:stretch>
        </p:blipFill>
        <p:spPr>
          <a:xfrm>
            <a:off x="5986780" y="1690688"/>
            <a:ext cx="6205220" cy="4871970"/>
          </a:xfrm>
          <a:prstGeom prst="rect">
            <a:avLst/>
          </a:prstGeom>
        </p:spPr>
      </p:pic>
    </p:spTree>
    <p:extLst>
      <p:ext uri="{BB962C8B-B14F-4D97-AF65-F5344CB8AC3E}">
        <p14:creationId xmlns:p14="http://schemas.microsoft.com/office/powerpoint/2010/main" val="187654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6E16AF-40D9-5C4E-9C5E-4C8CD5402633}"/>
              </a:ext>
            </a:extLst>
          </p:cNvPr>
          <p:cNvSpPr>
            <a:spLocks noGrp="1"/>
          </p:cNvSpPr>
          <p:nvPr>
            <p:ph type="title"/>
          </p:nvPr>
        </p:nvSpPr>
        <p:spPr/>
        <p:txBody>
          <a:bodyPr/>
          <a:lstStyle/>
          <a:p>
            <a:r>
              <a:rPr lang="en" altLang="zh-CN" dirty="0"/>
              <a:t>Representation</a:t>
            </a:r>
            <a:r>
              <a:rPr lang="zh-CN" altLang="en-US" dirty="0"/>
              <a:t> </a:t>
            </a:r>
            <a:r>
              <a:rPr lang="en-US" altLang="zh-CN" dirty="0"/>
              <a:t>Plotting:</a:t>
            </a:r>
            <a:r>
              <a:rPr lang="zh-CN" altLang="en-US" dirty="0"/>
              <a:t> </a:t>
            </a:r>
            <a:r>
              <a:rPr lang="en" altLang="zh-CN" dirty="0"/>
              <a:t>Local Composition </a:t>
            </a:r>
            <a:r>
              <a:rPr lang="zh-CN" altLang="en-US" dirty="0"/>
              <a:t> </a:t>
            </a:r>
            <a:endParaRPr kumimoji="1" lang="zh-CN" altLang="en-US" dirty="0"/>
          </a:p>
        </p:txBody>
      </p:sp>
      <p:sp>
        <p:nvSpPr>
          <p:cNvPr id="5" name="内容占位符 4">
            <a:extLst>
              <a:ext uri="{FF2B5EF4-FFF2-40B4-BE49-F238E27FC236}">
                <a16:creationId xmlns:a16="http://schemas.microsoft.com/office/drawing/2014/main" id="{C3F5DCB4-CC4D-A248-95B1-CA5B0F2E05A4}"/>
              </a:ext>
            </a:extLst>
          </p:cNvPr>
          <p:cNvSpPr>
            <a:spLocks noGrp="1"/>
          </p:cNvSpPr>
          <p:nvPr>
            <p:ph idx="1"/>
          </p:nvPr>
        </p:nvSpPr>
        <p:spPr>
          <a:xfrm>
            <a:off x="1992630" y="5753022"/>
            <a:ext cx="8465820" cy="1104978"/>
          </a:xfrm>
        </p:spPr>
        <p:txBody>
          <a:bodyPr>
            <a:normAutofit fontScale="85000" lnSpcReduction="10000"/>
          </a:bodyPr>
          <a:lstStyle/>
          <a:p>
            <a:r>
              <a:rPr lang="en" altLang="zh-CN" dirty="0"/>
              <a:t>As can be seen, neural models nicely learn the properties of local compositionally, clustering </a:t>
            </a:r>
            <a:r>
              <a:rPr lang="en" altLang="zh-CN" dirty="0" err="1"/>
              <a:t>negation+positive</a:t>
            </a:r>
            <a:r>
              <a:rPr lang="en" altLang="zh-CN" dirty="0"/>
              <a:t> words (‘not nice’, ’not good’) together with negative words. </a:t>
            </a:r>
            <a:endParaRPr lang="en" altLang="zh-CN" sz="9600" dirty="0"/>
          </a:p>
        </p:txBody>
      </p:sp>
      <p:pic>
        <p:nvPicPr>
          <p:cNvPr id="6" name="内容占位符 3">
            <a:extLst>
              <a:ext uri="{FF2B5EF4-FFF2-40B4-BE49-F238E27FC236}">
                <a16:creationId xmlns:a16="http://schemas.microsoft.com/office/drawing/2014/main" id="{5F2CD9C9-52C4-B942-AC25-E565EB4E2016}"/>
              </a:ext>
            </a:extLst>
          </p:cNvPr>
          <p:cNvPicPr>
            <a:picLocks noChangeAspect="1"/>
          </p:cNvPicPr>
          <p:nvPr/>
        </p:nvPicPr>
        <p:blipFill>
          <a:blip r:embed="rId3"/>
          <a:stretch>
            <a:fillRect/>
          </a:stretch>
        </p:blipFill>
        <p:spPr>
          <a:xfrm>
            <a:off x="1992630" y="1401684"/>
            <a:ext cx="7549757" cy="4351338"/>
          </a:xfrm>
          <a:prstGeom prst="rect">
            <a:avLst/>
          </a:prstGeom>
        </p:spPr>
      </p:pic>
    </p:spTree>
    <p:extLst>
      <p:ext uri="{BB962C8B-B14F-4D97-AF65-F5344CB8AC3E}">
        <p14:creationId xmlns:p14="http://schemas.microsoft.com/office/powerpoint/2010/main" val="29990679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6E16AF-40D9-5C4E-9C5E-4C8CD5402633}"/>
              </a:ext>
            </a:extLst>
          </p:cNvPr>
          <p:cNvSpPr>
            <a:spLocks noGrp="1"/>
          </p:cNvSpPr>
          <p:nvPr>
            <p:ph type="title"/>
          </p:nvPr>
        </p:nvSpPr>
        <p:spPr/>
        <p:txBody>
          <a:bodyPr>
            <a:normAutofit/>
          </a:bodyPr>
          <a:lstStyle/>
          <a:p>
            <a:r>
              <a:rPr lang="en" altLang="zh-CN" dirty="0"/>
              <a:t>Representation</a:t>
            </a:r>
            <a:r>
              <a:rPr lang="zh-CN" altLang="en-US" dirty="0"/>
              <a:t> </a:t>
            </a:r>
            <a:r>
              <a:rPr lang="en-US" altLang="zh-CN" dirty="0"/>
              <a:t>Plotting:</a:t>
            </a:r>
            <a:r>
              <a:rPr lang="zh-CN" altLang="en-US" dirty="0"/>
              <a:t> </a:t>
            </a:r>
            <a:r>
              <a:rPr lang="en" altLang="zh-CN" dirty="0"/>
              <a:t>Concessive</a:t>
            </a:r>
            <a:r>
              <a:rPr lang="zh-CN" altLang="en-US" dirty="0"/>
              <a:t> </a:t>
            </a:r>
            <a:r>
              <a:rPr lang="en-US" altLang="zh-CN" dirty="0"/>
              <a:t>Clause</a:t>
            </a:r>
            <a:endParaRPr kumimoji="1" lang="zh-CN" altLang="en-US" dirty="0"/>
          </a:p>
        </p:txBody>
      </p:sp>
      <p:sp>
        <p:nvSpPr>
          <p:cNvPr id="5" name="内容占位符 4">
            <a:extLst>
              <a:ext uri="{FF2B5EF4-FFF2-40B4-BE49-F238E27FC236}">
                <a16:creationId xmlns:a16="http://schemas.microsoft.com/office/drawing/2014/main" id="{C3F5DCB4-CC4D-A248-95B1-CA5B0F2E05A4}"/>
              </a:ext>
            </a:extLst>
          </p:cNvPr>
          <p:cNvSpPr>
            <a:spLocks noGrp="1"/>
          </p:cNvSpPr>
          <p:nvPr>
            <p:ph idx="1"/>
          </p:nvPr>
        </p:nvSpPr>
        <p:spPr>
          <a:xfrm>
            <a:off x="5760720" y="4206903"/>
            <a:ext cx="6431280" cy="2651097"/>
          </a:xfrm>
        </p:spPr>
        <p:txBody>
          <a:bodyPr>
            <a:normAutofit fontScale="62500" lnSpcReduction="20000"/>
          </a:bodyPr>
          <a:lstStyle/>
          <a:p>
            <a:pPr>
              <a:lnSpc>
                <a:spcPct val="110000"/>
              </a:lnSpc>
            </a:pPr>
            <a:r>
              <a:rPr lang="en" altLang="zh-CN" dirty="0"/>
              <a:t>Representations over time from LSTMs. </a:t>
            </a:r>
          </a:p>
          <a:p>
            <a:pPr>
              <a:lnSpc>
                <a:spcPct val="110000"/>
              </a:lnSpc>
            </a:pPr>
            <a:r>
              <a:rPr lang="en" altLang="zh-CN" dirty="0"/>
              <a:t>Each column corresponds to outputs from LSTM at each time-step (representations obtained after combining current word embedding with previous build embeddings). </a:t>
            </a:r>
          </a:p>
          <a:p>
            <a:pPr>
              <a:lnSpc>
                <a:spcPct val="110000"/>
              </a:lnSpc>
            </a:pPr>
            <a:r>
              <a:rPr lang="en" altLang="zh-CN" dirty="0"/>
              <a:t>Each grid from the column corresponds to each dimension of current time-step representation. </a:t>
            </a:r>
          </a:p>
          <a:p>
            <a:pPr>
              <a:lnSpc>
                <a:spcPct val="110000"/>
              </a:lnSpc>
            </a:pPr>
            <a:r>
              <a:rPr lang="en" altLang="zh-CN" dirty="0"/>
              <a:t>The last rows correspond to absolute differences for each time step between two sequences. </a:t>
            </a:r>
            <a:endParaRPr lang="en" altLang="zh-CN" sz="9600" dirty="0"/>
          </a:p>
        </p:txBody>
      </p:sp>
      <p:pic>
        <p:nvPicPr>
          <p:cNvPr id="6" name="图片 5">
            <a:extLst>
              <a:ext uri="{FF2B5EF4-FFF2-40B4-BE49-F238E27FC236}">
                <a16:creationId xmlns:a16="http://schemas.microsoft.com/office/drawing/2014/main" id="{E5E073E0-36A8-1648-9706-3027E6D4F5F4}"/>
              </a:ext>
            </a:extLst>
          </p:cNvPr>
          <p:cNvPicPr>
            <a:picLocks noChangeAspect="1"/>
          </p:cNvPicPr>
          <p:nvPr/>
        </p:nvPicPr>
        <p:blipFill>
          <a:blip r:embed="rId3"/>
          <a:stretch>
            <a:fillRect/>
          </a:stretch>
        </p:blipFill>
        <p:spPr>
          <a:xfrm>
            <a:off x="731520" y="1257300"/>
            <a:ext cx="4680109" cy="5465820"/>
          </a:xfrm>
          <a:prstGeom prst="rect">
            <a:avLst/>
          </a:prstGeom>
        </p:spPr>
      </p:pic>
      <p:pic>
        <p:nvPicPr>
          <p:cNvPr id="7" name="图片 6">
            <a:extLst>
              <a:ext uri="{FF2B5EF4-FFF2-40B4-BE49-F238E27FC236}">
                <a16:creationId xmlns:a16="http://schemas.microsoft.com/office/drawing/2014/main" id="{F1B53CFD-77BE-184A-BAF0-3091401A7C37}"/>
              </a:ext>
            </a:extLst>
          </p:cNvPr>
          <p:cNvPicPr>
            <a:picLocks noChangeAspect="1"/>
          </p:cNvPicPr>
          <p:nvPr/>
        </p:nvPicPr>
        <p:blipFill>
          <a:blip r:embed="rId4"/>
          <a:stretch>
            <a:fillRect/>
          </a:stretch>
        </p:blipFill>
        <p:spPr>
          <a:xfrm>
            <a:off x="6139864" y="1376232"/>
            <a:ext cx="4485700" cy="2830671"/>
          </a:xfrm>
          <a:prstGeom prst="rect">
            <a:avLst/>
          </a:prstGeom>
        </p:spPr>
      </p:pic>
    </p:spTree>
    <p:extLst>
      <p:ext uri="{BB962C8B-B14F-4D97-AF65-F5344CB8AC3E}">
        <p14:creationId xmlns:p14="http://schemas.microsoft.com/office/powerpoint/2010/main" val="1370548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977D-7ABE-D945-891B-1077AA5C4537}"/>
              </a:ext>
            </a:extLst>
          </p:cNvPr>
          <p:cNvSpPr>
            <a:spLocks noGrp="1"/>
          </p:cNvSpPr>
          <p:nvPr>
            <p:ph type="title"/>
          </p:nvPr>
        </p:nvSpPr>
        <p:spPr/>
        <p:txBody>
          <a:bodyPr/>
          <a:lstStyle/>
          <a:p>
            <a:r>
              <a:rPr lang="en" altLang="zh-CN" dirty="0"/>
              <a:t>Representation</a:t>
            </a:r>
            <a:r>
              <a:rPr lang="zh-CN" altLang="en-US" dirty="0"/>
              <a:t> </a:t>
            </a:r>
            <a:r>
              <a:rPr lang="en-US" altLang="zh-CN" dirty="0"/>
              <a:t>Plotting:</a:t>
            </a:r>
            <a:r>
              <a:rPr lang="zh-CN" altLang="en-US" dirty="0"/>
              <a:t> </a:t>
            </a:r>
            <a:r>
              <a:rPr lang="en" altLang="zh-CN" dirty="0"/>
              <a:t>Concessive</a:t>
            </a:r>
            <a:r>
              <a:rPr lang="zh-CN" altLang="en-US" dirty="0"/>
              <a:t> </a:t>
            </a:r>
            <a:r>
              <a:rPr lang="en-US" altLang="zh-CN" dirty="0"/>
              <a:t>Clause</a:t>
            </a:r>
            <a:endParaRPr kumimoji="1" lang="zh-CN" altLang="en-US" dirty="0"/>
          </a:p>
        </p:txBody>
      </p:sp>
      <p:sp>
        <p:nvSpPr>
          <p:cNvPr id="6" name="内容占位符 5">
            <a:extLst>
              <a:ext uri="{FF2B5EF4-FFF2-40B4-BE49-F238E27FC236}">
                <a16:creationId xmlns:a16="http://schemas.microsoft.com/office/drawing/2014/main" id="{28C7DB2B-5B74-894A-87F9-2F957CDFCDDA}"/>
              </a:ext>
            </a:extLst>
          </p:cNvPr>
          <p:cNvSpPr>
            <a:spLocks noGrp="1"/>
          </p:cNvSpPr>
          <p:nvPr>
            <p:ph idx="1"/>
          </p:nvPr>
        </p:nvSpPr>
        <p:spPr/>
        <p:txBody>
          <a:bodyPr/>
          <a:lstStyle/>
          <a:p>
            <a:r>
              <a:rPr lang="en" altLang="zh-CN" dirty="0"/>
              <a:t>For tasks like sentiment analysis whose goal is to predict a specific semantic dimension (as opposed to general tasks like language model word prediction), too large a dimensionality leads to many dimensions non-functional (with values close to 0), causing two sentences of opposite sentiment to differ only in a few dimensions. </a:t>
            </a:r>
          </a:p>
          <a:p>
            <a:r>
              <a:rPr lang="en" altLang="zh-CN" dirty="0"/>
              <a:t>This may explain why more dimensions don’t necessarily lead to better performance on such tasks (For example, as reported in (</a:t>
            </a:r>
            <a:r>
              <a:rPr lang="en" altLang="zh-CN" dirty="0" err="1"/>
              <a:t>Socher</a:t>
            </a:r>
            <a:r>
              <a:rPr lang="en" altLang="zh-CN" dirty="0"/>
              <a:t> et al., 2013), optimal performance is achieved when word dimensionality is set to between 25 and 35). </a:t>
            </a:r>
          </a:p>
          <a:p>
            <a:endParaRPr lang="zh-CN" altLang="en-US" dirty="0"/>
          </a:p>
        </p:txBody>
      </p:sp>
    </p:spTree>
    <p:extLst>
      <p:ext uri="{BB962C8B-B14F-4D97-AF65-F5344CB8AC3E}">
        <p14:creationId xmlns:p14="http://schemas.microsoft.com/office/powerpoint/2010/main" val="165778820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251</TotalTime>
  <Words>1096</Words>
  <Application>Microsoft Macintosh PowerPoint</Application>
  <PresentationFormat>宽屏</PresentationFormat>
  <Paragraphs>81</Paragraphs>
  <Slides>22</Slides>
  <Notes>5</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22</vt:i4>
      </vt:variant>
    </vt:vector>
  </HeadingPairs>
  <TitlesOfParts>
    <vt:vector size="29" baseType="lpstr">
      <vt:lpstr>等线</vt:lpstr>
      <vt:lpstr>等线 Light</vt:lpstr>
      <vt:lpstr>Arial</vt:lpstr>
      <vt:lpstr>Avenir Next</vt:lpstr>
      <vt:lpstr>Calibri</vt:lpstr>
      <vt:lpstr>Courier New</vt:lpstr>
      <vt:lpstr>Office 主题​​</vt:lpstr>
      <vt:lpstr>PowerPoint 演示文稿</vt:lpstr>
      <vt:lpstr>Motivation</vt:lpstr>
      <vt:lpstr>Using Visualization </vt:lpstr>
      <vt:lpstr>Tasks</vt:lpstr>
      <vt:lpstr>Representation Plotting: Local Composition  </vt:lpstr>
      <vt:lpstr>Representation Plotting: Local Composition  </vt:lpstr>
      <vt:lpstr>Representation Plotting: Local Composition  </vt:lpstr>
      <vt:lpstr>Representation Plotting: Concessive Clause</vt:lpstr>
      <vt:lpstr>Representation Plotting: Concessive Clause</vt:lpstr>
      <vt:lpstr>Representation Plotting: Concessive Clause</vt:lpstr>
      <vt:lpstr>Representation Plotting: Clause Composition</vt:lpstr>
      <vt:lpstr>Representation Plotting: Clause Composition</vt:lpstr>
      <vt:lpstr>First-Derivative Saliency </vt:lpstr>
      <vt:lpstr>First-Derivative Saliency </vt:lpstr>
      <vt:lpstr>First-Derivative Saliency </vt:lpstr>
      <vt:lpstr>First-Derivative Saliency </vt:lpstr>
      <vt:lpstr>First-Derivative Saliency: Seq2Seq </vt:lpstr>
      <vt:lpstr>First-Derivative Saliency: Seq2Seq </vt:lpstr>
      <vt:lpstr>Average and Variance </vt:lpstr>
      <vt:lpstr>Average and Variance </vt:lpstr>
      <vt:lpstr>Conclusion </vt:lpstr>
      <vt:lpstr>Future work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Guo Shuang</dc:creator>
  <cp:lastModifiedBy>Guo Shuang</cp:lastModifiedBy>
  <cp:revision>20</cp:revision>
  <dcterms:created xsi:type="dcterms:W3CDTF">2020-01-30T00:04:53Z</dcterms:created>
  <dcterms:modified xsi:type="dcterms:W3CDTF">2020-02-12T03:39:46Z</dcterms:modified>
</cp:coreProperties>
</file>

<file path=docProps/thumbnail.jpeg>
</file>